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1" r:id="rId4"/>
    <p:sldId id="266" r:id="rId5"/>
    <p:sldId id="257" r:id="rId6"/>
    <p:sldId id="269" r:id="rId7"/>
    <p:sldId id="264" r:id="rId8"/>
    <p:sldId id="265" r:id="rId9"/>
    <p:sldId id="267" r:id="rId1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2" autoAdjust="0"/>
    <p:restoredTop sz="86449" autoAdjust="0"/>
  </p:normalViewPr>
  <p:slideViewPr>
    <p:cSldViewPr>
      <p:cViewPr varScale="1">
        <p:scale>
          <a:sx n="64" d="100"/>
          <a:sy n="64" d="100"/>
        </p:scale>
        <p:origin x="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023C774C-F138-455F-800B-703705E10CCA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B0F2CA5A-D358-4110-AFE0-2F96B3B15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7659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pPr>
              <a:defRPr/>
            </a:pPr>
            <a:fld id="{2071A3E9-F779-42F1-95DC-C7029EB4A630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pPr>
              <a:defRPr/>
            </a:pPr>
            <a:fld id="{C0DCACAB-63A6-40CE-82C9-97844C3E4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00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9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0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4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6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57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6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1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B2B2B2"/>
            </a:gs>
            <a:gs pos="100000">
              <a:srgbClr val="52525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733800"/>
            <a:ext cx="7772400" cy="1143000"/>
          </a:xfrm>
        </p:spPr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1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685800"/>
          </a:xfrm>
        </p:spPr>
        <p:txBody>
          <a:bodyPr/>
          <a:lstStyle>
            <a:lvl1pPr marL="119063" indent="0" algn="ctr">
              <a:buFont typeface="Wingdings 2" pitchFamily="18" charset="2"/>
              <a:buNone/>
              <a:defRPr smtClean="0">
                <a:latin typeface="Corbe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 lIns="73152" bIns="0" anchor="ctr">
            <a:noAutofit/>
            <a:sp3d prstMaterial="matte"/>
          </a:bodyPr>
          <a:lstStyle>
            <a:lvl1pPr algn="l">
              <a:defRPr sz="4500" b="1">
                <a:latin typeface="Corbel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434A-C5AC-41A1-AF2A-C95C1252CBB9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5E2B-52BE-4B8D-A34B-7F63EB73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25963" y="6577013"/>
            <a:ext cx="92075" cy="230187"/>
          </a:xfrm>
          <a:prstGeom prst="rect">
            <a:avLst/>
          </a:prstGeom>
        </p:spPr>
        <p:txBody>
          <a:bodyPr vert="horz" wrap="none" lIns="45720" rIns="45720" bIns="0" rtlCol="0" anchor="b" anchorCtr="1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A0EC1E-E7EC-43B0-AB29-671A33A2087C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3E392-0A6C-4BEB-B02F-0E1C71EEA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>
    <p:sndAc>
      <p:stSnd>
        <p:snd r:embed="rId4" name="click.wav"/>
      </p:stSnd>
    </p:sndAc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1.wav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audio1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hyperlink" Target="http://www.learning-for-life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audio" Target="../media/audio1.wav"/><Relationship Id="rId7" Type="http://schemas.openxmlformats.org/officeDocument/2006/relationships/hyperlink" Target="http://www.post1010.org/calendar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st1010.org/" TargetMode="External"/><Relationship Id="rId5" Type="http://schemas.openxmlformats.org/officeDocument/2006/relationships/hyperlink" Target="mailto:bob.ekman@att.net" TargetMode="External"/><Relationship Id="rId4" Type="http://schemas.openxmlformats.org/officeDocument/2006/relationships/hyperlink" Target="mailto:info@post1010.org" TargetMode="External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7620000" cy="838200"/>
          </a:xfrm>
        </p:spPr>
        <p:txBody>
          <a:bodyPr lIns="118872" tIns="0" rIns="45720" bIns="0" anchor="b"/>
          <a:lstStyle/>
          <a:p>
            <a:pPr marL="0" algn="l" eaLnBrk="1" hangingPunct="1"/>
            <a:r>
              <a:rPr lang="en-US" altLang="en-US" sz="2400" dirty="0">
                <a:solidFill>
                  <a:srgbClr val="FFFFFF"/>
                </a:solidFill>
              </a:rPr>
              <a:t>Bob Ekman, Advisor</a:t>
            </a:r>
          </a:p>
          <a:p>
            <a:pPr marL="0" algn="l" eaLnBrk="1" hangingPunct="1"/>
            <a:r>
              <a:rPr lang="en-US" altLang="en-US" sz="2400" dirty="0">
                <a:solidFill>
                  <a:srgbClr val="FFFFFF"/>
                </a:solidFill>
              </a:rPr>
              <a:t>September 2023</a:t>
            </a:r>
          </a:p>
        </p:txBody>
      </p:sp>
      <p:sp>
        <p:nvSpPr>
          <p:cNvPr id="4099" name="Subtitle 2"/>
          <p:cNvSpPr>
            <a:spLocks/>
          </p:cNvSpPr>
          <p:nvPr/>
        </p:nvSpPr>
        <p:spPr bwMode="auto">
          <a:xfrm>
            <a:off x="533400" y="23622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Corbel" pitchFamily="34" charset="0"/>
              </a:rPr>
              <a:t>Explorer Post 1010</a:t>
            </a:r>
            <a:br>
              <a:rPr lang="en-US" altLang="en-US" sz="2400" dirty="0">
                <a:solidFill>
                  <a:srgbClr val="FFFFFF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Corbel" pitchFamily="34" charset="0"/>
              </a:rPr>
              <a:t>Rockville Maryland</a:t>
            </a:r>
          </a:p>
        </p:txBody>
      </p:sp>
      <p:sp>
        <p:nvSpPr>
          <p:cNvPr id="8198" name="Rectangle 6"/>
          <p:cNvSpPr>
            <a:spLocks noGrp="1"/>
          </p:cNvSpPr>
          <p:nvPr>
            <p:ph type="ctrTitle"/>
          </p:nvPr>
        </p:nvSpPr>
        <p:spPr bwMode="auto">
          <a:xfrm>
            <a:off x="533400" y="3787775"/>
            <a:ext cx="7772400" cy="784225"/>
          </a:xfrm>
          <a:solidFill>
            <a:schemeClr val="tx1"/>
          </a:solidFill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>
                <a:latin typeface="Corbel" pitchFamily="34" charset="0"/>
              </a:rPr>
              <a:t>Engineering Exploring Program</a:t>
            </a:r>
          </a:p>
        </p:txBody>
      </p:sp>
      <p:pic>
        <p:nvPicPr>
          <p:cNvPr id="4" name="Picture 3" descr="A group of people posing for a photo in front of a plane&#10;&#10;Description automatically generated">
            <a:extLst>
              <a:ext uri="{FF2B5EF4-FFF2-40B4-BE49-F238E27FC236}">
                <a16:creationId xmlns:a16="http://schemas.microsoft.com/office/drawing/2014/main" id="{8EF7BE7A-1341-E898-A7FE-ED70BF6C4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833438"/>
            <a:ext cx="3657600" cy="274796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Who We Are</a:t>
            </a:r>
          </a:p>
        </p:txBody>
      </p:sp>
      <p:sp>
        <p:nvSpPr>
          <p:cNvPr id="5123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774825"/>
            <a:ext cx="5334000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dirty="0">
                <a:latin typeface="Corbel" pitchFamily="34" charset="0"/>
                <a:ea typeface="+mj-ea"/>
                <a:cs typeface="+mj-cs"/>
              </a:rPr>
              <a:t>Enthusiastic students </a:t>
            </a:r>
            <a:r>
              <a:rPr lang="en-US" sz="2800" dirty="0">
                <a:latin typeface="Corbel" pitchFamily="34" charset="0"/>
              </a:rPr>
              <a:t>from local high schools,</a:t>
            </a:r>
            <a:r>
              <a:rPr lang="en-US" sz="2800" dirty="0">
                <a:latin typeface="Corbel" pitchFamily="34" charset="0"/>
                <a:ea typeface="+mj-ea"/>
                <a:cs typeface="+mj-cs"/>
              </a:rPr>
              <a:t> interested in engineering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>
                <a:latin typeface="Corbel" pitchFamily="34" charset="0"/>
                <a:ea typeface="+mj-ea"/>
                <a:cs typeface="+mj-cs"/>
              </a:rPr>
              <a:t>Sponsored by the Rockville Science Center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>
                <a:latin typeface="Corbel" pitchFamily="34" charset="0"/>
                <a:ea typeface="+mj-ea"/>
                <a:cs typeface="+mj-cs"/>
              </a:rPr>
              <a:t>Organized under national  </a:t>
            </a:r>
            <a:br>
              <a:rPr lang="en-US" sz="2800" dirty="0">
                <a:latin typeface="Corbel" pitchFamily="34" charset="0"/>
                <a:ea typeface="+mj-ea"/>
                <a:cs typeface="+mj-cs"/>
              </a:rPr>
            </a:br>
            <a:r>
              <a:rPr lang="en-US" sz="2800" dirty="0">
                <a:latin typeface="Corbel" pitchFamily="34" charset="0"/>
                <a:ea typeface="+mj-ea"/>
                <a:cs typeface="+mj-cs"/>
              </a:rPr>
              <a:t>Exploring Program, </a:t>
            </a:r>
            <a:br>
              <a:rPr lang="en-US" sz="2800" dirty="0">
                <a:latin typeface="Corbel" pitchFamily="34" charset="0"/>
                <a:ea typeface="+mj-ea"/>
                <a:cs typeface="+mj-cs"/>
              </a:rPr>
            </a:br>
            <a:r>
              <a:rPr lang="en-US" sz="2800" dirty="0">
                <a:latin typeface="Corbel" pitchFamily="34" charset="0"/>
                <a:ea typeface="+mj-ea"/>
                <a:cs typeface="+mj-cs"/>
              </a:rPr>
              <a:t>Learning for Life,</a:t>
            </a:r>
            <a:br>
              <a:rPr lang="en-US" sz="2800" dirty="0">
                <a:latin typeface="Corbel" pitchFamily="34" charset="0"/>
                <a:ea typeface="+mj-ea"/>
                <a:cs typeface="+mj-cs"/>
              </a:rPr>
            </a:br>
            <a:r>
              <a:rPr lang="en-US" sz="2800" dirty="0">
                <a:latin typeface="Corbel" pitchFamily="34" charset="0"/>
                <a:ea typeface="+mj-ea"/>
                <a:cs typeface="+mj-cs"/>
              </a:rPr>
              <a:t>Boy Scouts of America Affiliate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5CEDAF-CB7B-4CE7-9EEB-F910DB7B1220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0978B2-612C-4C32-9884-FFAE1EC1A1A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33" name="Picture 13" descr="J:\Rocketry2015\Pictures\141213\loadin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798320"/>
            <a:ext cx="1645920" cy="24688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54" y="4495800"/>
            <a:ext cx="2194560" cy="16459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What We Do  </a:t>
            </a:r>
            <a:r>
              <a:rPr lang="en-US" sz="3600" dirty="0">
                <a:latin typeface="Corbel" pitchFamily="34" charset="0"/>
              </a:rPr>
              <a:t>(Help Discover Your Future)</a:t>
            </a:r>
          </a:p>
        </p:txBody>
      </p:sp>
      <p:sp>
        <p:nvSpPr>
          <p:cNvPr id="6147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752600"/>
            <a:ext cx="8229600" cy="462597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Compete in international robotics,</a:t>
            </a:r>
            <a:br>
              <a:rPr lang="en-US" altLang="en-US" sz="2800" dirty="0">
                <a:latin typeface="Corbel" pitchFamily="34" charset="0"/>
              </a:rPr>
            </a:br>
            <a:r>
              <a:rPr lang="en-US" altLang="en-US" sz="2800" dirty="0">
                <a:latin typeface="Corbel" pitchFamily="34" charset="0"/>
              </a:rPr>
              <a:t>rocketry and drone programs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Everyone on a team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Teen leadership responsibilities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Local field trips and presentations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Community service opportunities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Adult support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And we have a lot of fun!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rbe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C1395B-B3F2-4E41-B7BA-89D8844A724C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787625-719A-4130-B2A1-00A49F021FE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150" name="Picture 12" descr="I:\My Files\Post\OpenHouse\Pictures\las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0292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81200"/>
            <a:ext cx="1828800" cy="1371600"/>
          </a:xfrm>
          <a:prstGeom prst="rect">
            <a:avLst/>
          </a:prstGeom>
        </p:spPr>
      </p:pic>
      <p:pic>
        <p:nvPicPr>
          <p:cNvPr id="5" name="Picture 4" descr="A person and a couple of children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6F0142C2-14CF-4488-9FFC-320B4359E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94331"/>
            <a:ext cx="1828800" cy="1371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We Kick Bots!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i="1" dirty="0">
                <a:latin typeface="Corbel" pitchFamily="34" charset="0"/>
              </a:rPr>
              <a:t>FIRST Tech Challenge (Blu Cru)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Eleven years participation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Awards in local, regional, world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New challenge for 2023/24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i="1" dirty="0">
              <a:latin typeface="Corbel" pitchFamily="34" charset="0"/>
            </a:endParaRPr>
          </a:p>
          <a:p>
            <a:pPr eaLnBrk="1" hangingPunct="1"/>
            <a:r>
              <a:rPr lang="en-US" altLang="en-US" sz="2400" i="1" dirty="0">
                <a:latin typeface="Corbel" pitchFamily="34" charset="0"/>
              </a:rPr>
              <a:t>Botball Educational Robotics 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Twenty-Two years participation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Compete in DC region tournaments, participate in global conference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Regional and global awards over many years</a:t>
            </a:r>
          </a:p>
          <a:p>
            <a:pPr eaLnBrk="1" hangingPunct="1"/>
            <a:endParaRPr lang="en-US" altLang="en-US" sz="2000" dirty="0">
              <a:latin typeface="Corbe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413A69-E40C-4AC6-B467-F7F002401FA3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7B482C-8274-4FAB-8FBF-997424111BE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6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2DB2C763-03BB-4ABF-B96F-F44FBE176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1633781"/>
            <a:ext cx="1463040" cy="1097280"/>
          </a:xfrm>
          <a:prstGeom prst="rect">
            <a:avLst/>
          </a:prstGeom>
        </p:spPr>
      </p:pic>
      <p:pic>
        <p:nvPicPr>
          <p:cNvPr id="17" name="Picture 16" descr="A picture containing text, indoor, person, table&#10;&#10;Description automatically generated">
            <a:extLst>
              <a:ext uri="{FF2B5EF4-FFF2-40B4-BE49-F238E27FC236}">
                <a16:creationId xmlns:a16="http://schemas.microsoft.com/office/drawing/2014/main" id="{DC134872-61A6-4D8C-98CB-763A281DC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0" y="1633781"/>
            <a:ext cx="1463040" cy="1097280"/>
          </a:xfrm>
          <a:prstGeom prst="rect">
            <a:avLst/>
          </a:prstGeom>
        </p:spPr>
      </p:pic>
      <p:pic>
        <p:nvPicPr>
          <p:cNvPr id="19" name="Picture 18" descr="A couple of people sitting at a table with laptops and papers&#10;&#10;Description automatically generated with low confidence">
            <a:extLst>
              <a:ext uri="{FF2B5EF4-FFF2-40B4-BE49-F238E27FC236}">
                <a16:creationId xmlns:a16="http://schemas.microsoft.com/office/drawing/2014/main" id="{014851D1-E8D0-4FD1-83EF-EB45C8F34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29" y="2807261"/>
            <a:ext cx="1463040" cy="1097280"/>
          </a:xfrm>
          <a:prstGeom prst="rect">
            <a:avLst/>
          </a:prstGeom>
        </p:spPr>
      </p:pic>
      <p:pic>
        <p:nvPicPr>
          <p:cNvPr id="21" name="Picture 20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2FBBFEEF-9D5B-4ECA-BAF3-738A407FB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2807261"/>
            <a:ext cx="1463040" cy="1097280"/>
          </a:xfrm>
          <a:prstGeom prst="rect">
            <a:avLst/>
          </a:prstGeom>
        </p:spPr>
      </p:pic>
      <p:pic>
        <p:nvPicPr>
          <p:cNvPr id="23" name="Picture 22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4620A321-E876-4537-BD74-C98C1CE1D0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05400"/>
            <a:ext cx="1463040" cy="1097280"/>
          </a:xfrm>
          <a:prstGeom prst="rect">
            <a:avLst/>
          </a:prstGeom>
        </p:spPr>
      </p:pic>
      <p:pic>
        <p:nvPicPr>
          <p:cNvPr id="25" name="Picture 24" descr="A picture containing text, indoor, table, worktable&#10;&#10;Description automatically generated">
            <a:extLst>
              <a:ext uri="{FF2B5EF4-FFF2-40B4-BE49-F238E27FC236}">
                <a16:creationId xmlns:a16="http://schemas.microsoft.com/office/drawing/2014/main" id="{A907B2BB-7E42-411F-BCA4-A679E4E5D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105400"/>
            <a:ext cx="1463040" cy="1097280"/>
          </a:xfrm>
          <a:prstGeom prst="rect">
            <a:avLst/>
          </a:prstGeom>
        </p:spPr>
      </p:pic>
      <p:pic>
        <p:nvPicPr>
          <p:cNvPr id="27" name="Picture 26" descr="A picture containing indoor, floor, cluttered&#10;&#10;Description automatically generated">
            <a:extLst>
              <a:ext uri="{FF2B5EF4-FFF2-40B4-BE49-F238E27FC236}">
                <a16:creationId xmlns:a16="http://schemas.microsoft.com/office/drawing/2014/main" id="{FE165297-8240-4526-8225-8A14DAACA5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57" y="5105400"/>
            <a:ext cx="1463040" cy="1097280"/>
          </a:xfrm>
          <a:prstGeom prst="rect">
            <a:avLst/>
          </a:prstGeom>
        </p:spPr>
      </p:pic>
      <p:pic>
        <p:nvPicPr>
          <p:cNvPr id="29" name="Picture 28" descr="A group of toys on a table&#10;&#10;Description automatically generated with medium confidence">
            <a:extLst>
              <a:ext uri="{FF2B5EF4-FFF2-40B4-BE49-F238E27FC236}">
                <a16:creationId xmlns:a16="http://schemas.microsoft.com/office/drawing/2014/main" id="{F3752D21-5E2F-46BB-8764-5EFCA4E724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54" y="5105400"/>
            <a:ext cx="1463040" cy="10972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We Fly Them High!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>
                <a:latin typeface="Corbel" pitchFamily="34" charset="0"/>
              </a:rPr>
              <a:t>The American Rocketry Challenge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Design/build model rockets to meet a specific</a:t>
            </a:r>
            <a:br>
              <a:rPr lang="en-US" sz="2400" dirty="0">
                <a:latin typeface="Corbel" pitchFamily="34" charset="0"/>
              </a:rPr>
            </a:br>
            <a:r>
              <a:rPr lang="en-US" sz="2400" dirty="0">
                <a:latin typeface="Corbel" pitchFamily="34" charset="0"/>
              </a:rPr>
              <a:t>altitude, duration, design, and recovery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NASA Student Launch </a:t>
            </a:r>
            <a:r>
              <a:rPr lang="en-US" sz="2400" dirty="0" err="1">
                <a:latin typeface="Corbel" pitchFamily="34" charset="0"/>
              </a:rPr>
              <a:t>Inititive</a:t>
            </a:r>
            <a:endParaRPr lang="en-US" sz="2400" dirty="0">
              <a:latin typeface="Corbe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Launch in MD and 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19th Place Nationally in 2023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>
                <a:latin typeface="Corbel" pitchFamily="34" charset="0"/>
              </a:rPr>
              <a:t>Uncrewed Aircraft Systems (UAS4STEM)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Build and fly a quadcopter to complete a detailed mission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Regional leader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2nd Place Nationally </a:t>
            </a:r>
            <a:br>
              <a:rPr lang="en-US" sz="2400" dirty="0">
                <a:latin typeface="Corbel" pitchFamily="34" charset="0"/>
              </a:rPr>
            </a:br>
            <a:r>
              <a:rPr lang="en-US" sz="2400" dirty="0">
                <a:latin typeface="Corbel" pitchFamily="34" charset="0"/>
              </a:rPr>
              <a:t>in 2023</a:t>
            </a:r>
          </a:p>
          <a:p>
            <a:pPr marL="742950" lvl="1" indent="-2857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latin typeface="Corbe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FC7655-1F21-4E7C-9A52-03FDEE047684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60C37F-1EA4-4CD2-8C58-26D64F0D094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A helicopter flying over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F6BE925C-54E5-4BA5-BDCD-9467F6CB5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5257800"/>
            <a:ext cx="1463040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1027E3-E3A7-4CE7-B355-FA813A540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1" y="5255316"/>
            <a:ext cx="1463040" cy="1097280"/>
          </a:xfrm>
          <a:prstGeom prst="rect">
            <a:avLst/>
          </a:prstGeom>
        </p:spPr>
      </p:pic>
      <p:pic>
        <p:nvPicPr>
          <p:cNvPr id="15" name="Picture 14" descr="A group of people wearing masks&#10;&#10;Description automatically generated with low confidence">
            <a:extLst>
              <a:ext uri="{FF2B5EF4-FFF2-40B4-BE49-F238E27FC236}">
                <a16:creationId xmlns:a16="http://schemas.microsoft.com/office/drawing/2014/main" id="{228000EA-91BD-4F41-B7FA-9EA348420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5255316"/>
            <a:ext cx="1463040" cy="1097280"/>
          </a:xfrm>
          <a:prstGeom prst="rect">
            <a:avLst/>
          </a:prstGeom>
        </p:spPr>
      </p:pic>
      <p:pic>
        <p:nvPicPr>
          <p:cNvPr id="17" name="Picture 16" descr="A rocket taking off&#10;&#10;Description automatically generated with medium confidence">
            <a:extLst>
              <a:ext uri="{FF2B5EF4-FFF2-40B4-BE49-F238E27FC236}">
                <a16:creationId xmlns:a16="http://schemas.microsoft.com/office/drawing/2014/main" id="{2662A015-3586-4FF9-9472-B8BD83834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013978"/>
            <a:ext cx="1463040" cy="1097280"/>
          </a:xfrm>
          <a:prstGeom prst="rect">
            <a:avLst/>
          </a:prstGeom>
        </p:spPr>
      </p:pic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40D2A4-DCA2-4916-BA0B-DACB9FCD8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80" y="1874520"/>
            <a:ext cx="1463040" cy="1097280"/>
          </a:xfrm>
          <a:prstGeom prst="rect">
            <a:avLst/>
          </a:prstGeom>
        </p:spPr>
      </p:pic>
      <p:pic>
        <p:nvPicPr>
          <p:cNvPr id="21" name="Picture 20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884C005A-E115-4F38-A655-1EC7FB601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80" y="3013978"/>
            <a:ext cx="1463040" cy="10972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Operations</a:t>
            </a:r>
          </a:p>
        </p:txBody>
      </p:sp>
      <p:sp>
        <p:nvSpPr>
          <p:cNvPr id="921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orbel" pitchFamily="34" charset="0"/>
              </a:rPr>
              <a:t>Membership 2022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40 high school girls and boys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From many different schools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400" dirty="0">
                <a:latin typeface="Corbel" pitchFamily="34" charset="0"/>
              </a:rPr>
              <a:t>90% graduate to science/engineering </a:t>
            </a:r>
            <a:br>
              <a:rPr lang="en-US" altLang="en-US" sz="2400" dirty="0">
                <a:latin typeface="Corbel" pitchFamily="34" charset="0"/>
              </a:rPr>
            </a:br>
            <a:r>
              <a:rPr lang="en-US" altLang="en-US" sz="2400" dirty="0">
                <a:latin typeface="Corbel" pitchFamily="34" charset="0"/>
              </a:rPr>
              <a:t>higher education degree 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rbel" pitchFamily="34" charset="0"/>
              </a:rPr>
              <a:t>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Corbel" pitchFamily="34" charset="0"/>
              </a:rPr>
              <a:t>Weekday</a:t>
            </a:r>
            <a:r>
              <a:rPr lang="en-US" altLang="en-US" sz="2400" dirty="0">
                <a:latin typeface="Corbel" pitchFamily="34" charset="0"/>
              </a:rPr>
              <a:t>, 7pm – 9pm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Varied in-person work sessions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Saturday/Sunday launches, competitions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Annual picnic, teamwork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Exhibits, school visits, SSL opportunities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Local tours, summer overnight trips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rbe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D8942A-78FB-4F4D-A52C-34D2547CD502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B2F4EC-E390-4695-8439-F1A89F743D5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222" name="Picture 2" descr="J:\Images\Logo\post101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18589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C:\Users\Bob Ekman\Desktop\Robots\GCER2013\Pictures\bo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267200"/>
            <a:ext cx="15081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800" dirty="0">
                <a:latin typeface="Corbel" pitchFamily="34" charset="0"/>
              </a:rPr>
              <a:t>Rockville Science Center Sponsorship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Explorer Post 1010 in 26th year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i="1" dirty="0">
                <a:latin typeface="Corbel" pitchFamily="34" charset="0"/>
              </a:rPr>
              <a:t>Seventeen years at Lockheed Martin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400" i="1" dirty="0">
                <a:latin typeface="Corbel" pitchFamily="34" charset="0"/>
              </a:rPr>
              <a:t>Five years at Johns Hopkins</a:t>
            </a:r>
            <a:endParaRPr lang="en-US" sz="24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Rockville Science Center Support</a:t>
            </a:r>
          </a:p>
          <a:p>
            <a:pPr marL="742950" lvl="1" indent="-285750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Volunteers, mentors, resources, outreach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i="1" dirty="0">
                <a:latin typeface="Corbel" pitchFamily="34" charset="0"/>
              </a:rPr>
              <a:t>Storefront at Rockville Town Square</a:t>
            </a:r>
            <a:endParaRPr lang="en-US" sz="2000" i="1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Rockville Makerspace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i="1" dirty="0">
                <a:latin typeface="Corbel" pitchFamily="34" charset="0"/>
              </a:rPr>
              <a:t>Facility use, safe and secure location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Funding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Dues ($300 annual)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Grants, contributions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Fund raising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A04DDD-2806-4F8A-A079-2EEE41BAEC82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23956B-EF85-429D-9AA1-2449F2D06A9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41" y="1968100"/>
            <a:ext cx="1828800" cy="983211"/>
          </a:xfrm>
          <a:prstGeom prst="rect">
            <a:avLst/>
          </a:prstGeom>
        </p:spPr>
      </p:pic>
      <p:pic>
        <p:nvPicPr>
          <p:cNvPr id="4" name="Picture 3" descr="A building with glass doors&#10;&#10;Description automatically generated">
            <a:extLst>
              <a:ext uri="{FF2B5EF4-FFF2-40B4-BE49-F238E27FC236}">
                <a16:creationId xmlns:a16="http://schemas.microsoft.com/office/drawing/2014/main" id="{6B08C2D6-8B0C-8FA3-B709-EA7A3E761F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9" b="9718"/>
          <a:stretch/>
        </p:blipFill>
        <p:spPr>
          <a:xfrm>
            <a:off x="6766560" y="2839893"/>
            <a:ext cx="1920240" cy="1153631"/>
          </a:xfrm>
          <a:prstGeom prst="rect">
            <a:avLst/>
          </a:prstGeom>
        </p:spPr>
      </p:pic>
      <p:pic>
        <p:nvPicPr>
          <p:cNvPr id="12" name="Picture 11" descr="A group of people in a room&#10;&#10;Description automatically generated">
            <a:extLst>
              <a:ext uri="{FF2B5EF4-FFF2-40B4-BE49-F238E27FC236}">
                <a16:creationId xmlns:a16="http://schemas.microsoft.com/office/drawing/2014/main" id="{098A6AD2-880D-A7A6-3CFF-C79D53C5CB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/>
          <a:stretch/>
        </p:blipFill>
        <p:spPr>
          <a:xfrm>
            <a:off x="6766560" y="4067819"/>
            <a:ext cx="1920240" cy="118998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Exploring (Learning for Life)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rbel" pitchFamily="34" charset="0"/>
              </a:rPr>
              <a:t>National organization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Strives to be the foremost co-educational youth program for character and career development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  <a:hlinkClick r:id="rId4"/>
              </a:rPr>
              <a:t>http://www.learning-for-life.org/ </a:t>
            </a:r>
            <a:br>
              <a:rPr lang="en-US" altLang="en-US" sz="2000" dirty="0">
                <a:latin typeface="Corbel" pitchFamily="34" charset="0"/>
                <a:hlinkClick r:id="rId4"/>
              </a:rPr>
            </a:br>
            <a:endParaRPr lang="en-US" altLang="en-US" sz="2000" dirty="0">
              <a:latin typeface="Corbel" pitchFamily="34" charset="0"/>
            </a:endParaRPr>
          </a:p>
          <a:p>
            <a:pPr eaLnBrk="1" hangingPunct="1"/>
            <a:r>
              <a:rPr lang="en-US" altLang="en-US" dirty="0">
                <a:latin typeface="Corbel" pitchFamily="34" charset="0"/>
              </a:rPr>
              <a:t>Exploring is work site career program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Provides high school teens with environment, resources, and relationships they need to learn and grow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Aviation, Business, Communications, Engineering, Fire Service, Health, Law Enforcement, Law &amp; Government, Science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20 Posts in DC area council, 600 students</a:t>
            </a:r>
          </a:p>
        </p:txBody>
      </p:sp>
      <p:pic>
        <p:nvPicPr>
          <p:cNvPr id="11268" name="Picture 3" descr="lfllogo-colo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819400"/>
            <a:ext cx="28067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76706D-85EB-4613-8BEA-7745EEAC597B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2B100-E615-4057-B3B2-D65D0C581D1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638800"/>
            <a:ext cx="2102734" cy="762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Contact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Corbel" pitchFamily="34" charset="0"/>
              </a:rPr>
              <a:t>Advisor: Bob Ekman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</a:rPr>
              <a:t>Rockville Science Center </a:t>
            </a:r>
            <a:br>
              <a:rPr lang="en-US" altLang="en-US" sz="2000" dirty="0">
                <a:latin typeface="Corbel" pitchFamily="34" charset="0"/>
              </a:rPr>
            </a:br>
            <a:r>
              <a:rPr lang="en-US" altLang="en-US" sz="2000" dirty="0">
                <a:latin typeface="Corbel" pitchFamily="34" charset="0"/>
              </a:rPr>
              <a:t>RSC Storefront/Makerspace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</a:rPr>
              <a:t>36C and 33F Maryland Ave, Rockville, MD 20850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</a:rPr>
              <a:t>301-512-1278 (mobile)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  <a:hlinkClick r:id="rId4"/>
              </a:rPr>
              <a:t>info@post1010.org</a:t>
            </a:r>
            <a:endParaRPr lang="en-US" altLang="en-US" sz="2000" dirty="0">
              <a:latin typeface="Corbel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  <a:hlinkClick r:id="rId5"/>
              </a:rPr>
              <a:t>bob.ekman@att.net</a:t>
            </a:r>
            <a:endParaRPr lang="en-US" altLang="en-US" sz="2000" dirty="0">
              <a:latin typeface="Corbel" pitchFamily="34" charset="0"/>
            </a:endParaRPr>
          </a:p>
          <a:p>
            <a:pPr lvl="1" eaLnBrk="1" hangingPunct="1"/>
            <a:endParaRPr lang="en-US" altLang="en-US" sz="16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Web Page: </a:t>
            </a:r>
            <a:r>
              <a:rPr lang="en-US" altLang="en-US" sz="2400" dirty="0">
                <a:latin typeface="Corbel" pitchFamily="34" charset="0"/>
                <a:hlinkClick r:id="rId6"/>
              </a:rPr>
              <a:t>www.post1010.org</a:t>
            </a:r>
            <a:endParaRPr lang="en-US" altLang="en-US" sz="2400" dirty="0">
              <a:latin typeface="Corbel" pitchFamily="34" charset="0"/>
            </a:endParaRPr>
          </a:p>
          <a:p>
            <a:pPr eaLnBrk="1" hangingPunct="1"/>
            <a:endParaRPr lang="en-US" altLang="en-US" sz="18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Facebook: Explorer Post 1010</a:t>
            </a:r>
          </a:p>
          <a:p>
            <a:pPr eaLnBrk="1" hangingPunct="1"/>
            <a:endParaRPr lang="en-US" altLang="en-US" sz="18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Google Calendar: </a:t>
            </a:r>
            <a:r>
              <a:rPr lang="en-US" altLang="en-US" sz="2400" dirty="0">
                <a:latin typeface="Corbel" pitchFamily="34" charset="0"/>
                <a:hlinkClick r:id="rId7"/>
              </a:rPr>
              <a:t>http://www.post1010.org/calendar.html</a:t>
            </a:r>
            <a:endParaRPr lang="en-US" altLang="en-US" sz="2400" dirty="0">
              <a:latin typeface="Corbel" pitchFamily="34" charset="0"/>
            </a:endParaRPr>
          </a:p>
          <a:p>
            <a:pPr eaLnBrk="1" hangingPunct="1"/>
            <a:endParaRPr lang="en-US" altLang="en-US" sz="2400" dirty="0">
              <a:latin typeface="Corbe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1A00DD-E416-47F9-982D-4A339ED0EFEB}" type="datetime1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24F6B0-05C0-46B2-8D34-4DD7A9C7285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3" y="1598612"/>
            <a:ext cx="2194560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3" y="3810000"/>
            <a:ext cx="2194560" cy="179222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5_Modu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499</Words>
  <Application>Microsoft Office PowerPoint</Application>
  <PresentationFormat>On-screen Show (4:3)</PresentationFormat>
  <Paragraphs>112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Wingdings 3</vt:lpstr>
      <vt:lpstr>5_Module</vt:lpstr>
      <vt:lpstr>Engineering Exploring Program</vt:lpstr>
      <vt:lpstr>Who We Are</vt:lpstr>
      <vt:lpstr>What We Do  (Help Discover Your Future)</vt:lpstr>
      <vt:lpstr>We Kick Bots!</vt:lpstr>
      <vt:lpstr>We Fly Them High!</vt:lpstr>
      <vt:lpstr>Operations</vt:lpstr>
      <vt:lpstr>Rockville Science Center Sponsorship</vt:lpstr>
      <vt:lpstr>Exploring (Learning for Life)</vt:lpstr>
      <vt:lpstr>Contact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Exploring Program</dc:title>
  <dc:creator>ekmanb</dc:creator>
  <cp:lastModifiedBy>Robert Ekman</cp:lastModifiedBy>
  <cp:revision>147</cp:revision>
  <cp:lastPrinted>2014-10-13T13:25:52Z</cp:lastPrinted>
  <dcterms:created xsi:type="dcterms:W3CDTF">2007-12-06T16:43:18Z</dcterms:created>
  <dcterms:modified xsi:type="dcterms:W3CDTF">2023-09-09T02:23:05Z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nsitivityID">
    <vt:lpwstr>0</vt:lpwstr>
  </property>
  <property fmtid="{D5CDD505-2E9C-101B-9397-08002B2CF9AE}" pid="3" name="Confirm Sensitivity">
    <vt:lpwstr>0</vt:lpwstr>
  </property>
  <property fmtid="{D5CDD505-2E9C-101B-9397-08002B2CF9AE}" pid="4" name="Document Author">
    <vt:lpwstr>ACCT04\post1010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true</vt:bool>
  </property>
  <property fmtid="{D5CDD505-2E9C-101B-9397-08002B2CF9AE}" pid="10" name="Allow Footer Overwrite">
    <vt:bool>true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  <property fmtid="{D5CDD505-2E9C-101B-9397-08002B2CF9AE}" pid="13" name="checkedProgramsCount">
    <vt:i4>0</vt:i4>
  </property>
</Properties>
</file>