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5143500" cx="9144000"/>
  <p:notesSz cx="6858000" cy="9144000"/>
  <p:embeddedFontLst>
    <p:embeddedFont>
      <p:font typeface="Raleway"/>
      <p:regular r:id="rId26"/>
      <p:bold r:id="rId27"/>
      <p:italic r:id="rId28"/>
      <p:boldItalic r:id="rId29"/>
    </p:embeddedFont>
    <p:embeddedFont>
      <p:font typeface="Lato"/>
      <p:regular r:id="rId30"/>
      <p:bold r:id="rId31"/>
      <p:italic r:id="rId32"/>
      <p:boldItalic r:id="rId33"/>
    </p:embeddedFont>
    <p:embeddedFont>
      <p:font typeface="Oswald"/>
      <p:regular r:id="rId34"/>
      <p:bold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Elizabeth May"/>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08AF3BC2-C194-4C48-97E4-CDECB7B8AEEF}">
  <a:tblStyle styleId="{08AF3BC2-C194-4C48-97E4-CDECB7B8AEE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font" Target="fonts/Raleway-regular.fntdata"/><Relationship Id="rId25" Type="http://schemas.openxmlformats.org/officeDocument/2006/relationships/slide" Target="slides/slide19.xml"/><Relationship Id="rId28" Type="http://schemas.openxmlformats.org/officeDocument/2006/relationships/font" Target="fonts/Raleway-italic.fntdata"/><Relationship Id="rId27" Type="http://schemas.openxmlformats.org/officeDocument/2006/relationships/font" Target="fonts/Raleway-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Raleway-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5.xml"/><Relationship Id="rId33" Type="http://schemas.openxmlformats.org/officeDocument/2006/relationships/font" Target="fonts/Lato-boldItalic.fntdata"/><Relationship Id="rId10" Type="http://schemas.openxmlformats.org/officeDocument/2006/relationships/slide" Target="slides/slide4.xml"/><Relationship Id="rId32" Type="http://schemas.openxmlformats.org/officeDocument/2006/relationships/font" Target="fonts/Lato-italic.fntdata"/><Relationship Id="rId13" Type="http://schemas.openxmlformats.org/officeDocument/2006/relationships/slide" Target="slides/slide7.xml"/><Relationship Id="rId35" Type="http://schemas.openxmlformats.org/officeDocument/2006/relationships/font" Target="fonts/Oswald-bold.fntdata"/><Relationship Id="rId12" Type="http://schemas.openxmlformats.org/officeDocument/2006/relationships/slide" Target="slides/slide6.xml"/><Relationship Id="rId34" Type="http://schemas.openxmlformats.org/officeDocument/2006/relationships/font" Target="fonts/Oswald-regular.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9-05-05T15:49:17.573">
    <p:pos x="333" y="828"/>
    <p:text>Confirm Team number or remove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Visesh - introduce team (not individuals)</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t/>
            </a:r>
            <a:endParaRPr sz="850"/>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110cb9fae9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10cb9fae9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4.4.6.2.3 System Safety with identified design and operational strategies (10%) </a:t>
            </a:r>
            <a:endParaRPr/>
          </a:p>
          <a:p>
            <a:pPr indent="0" lvl="0" marL="0" rtl="0" algn="l">
              <a:spcBef>
                <a:spcPts val="0"/>
              </a:spcBef>
              <a:spcAft>
                <a:spcPts val="0"/>
              </a:spcAft>
              <a:buNone/>
            </a:pPr>
            <a:r>
              <a:rPr lang="en"/>
              <a:t>Lucas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110cb9fae9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10cb9fae9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4.4.6.2.4 Developmental Test Results including: test plan schedule (through ground testing to flight testing to mission performance testing), results of testing, and any corrective action taken to improve the effectiveness on mission (30%)]- Gunvir </a:t>
            </a:r>
            <a:endParaRPr b="1"/>
          </a:p>
          <a:p>
            <a:pPr indent="0" lvl="0" marL="0" rtl="0" algn="l">
              <a:spcBef>
                <a:spcPts val="0"/>
              </a:spcBef>
              <a:spcAft>
                <a:spcPts val="0"/>
              </a:spcAft>
              <a:buNone/>
            </a:pPr>
            <a:r>
              <a:t/>
            </a:r>
            <a:endParaRPr b="1"/>
          </a:p>
          <a:p>
            <a:pPr indent="-317500" lvl="1" marL="914400" rtl="0" algn="l">
              <a:spcBef>
                <a:spcPts val="0"/>
              </a:spcBef>
              <a:spcAft>
                <a:spcPts val="0"/>
              </a:spcAft>
              <a:buSzPts val="1400"/>
              <a:buChar char="-"/>
            </a:pPr>
            <a:r>
              <a:rPr lang="en"/>
              <a:t>Test plan schedule- include details like </a:t>
            </a:r>
            <a:endParaRPr/>
          </a:p>
          <a:p>
            <a:pPr indent="-317500" lvl="2" marL="1371600" rtl="0" algn="l">
              <a:spcBef>
                <a:spcPts val="0"/>
              </a:spcBef>
              <a:spcAft>
                <a:spcPts val="0"/>
              </a:spcAft>
              <a:buSzPts val="1400"/>
              <a:buChar char="-"/>
            </a:pPr>
            <a:r>
              <a:rPr lang="en"/>
              <a:t>WE Practiced two times a week leading up to the schedule, and focused on simulating a competition flight experience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3d1c468ff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d1c468ff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4.4.6.2.4 Developmental Test Results including: test plan schedule (through ground testing to flight testing to mission performance testing), results of testing, and any corrective action taken to improve the effectiveness on mission (30%)]- Gunvir </a:t>
            </a:r>
            <a:endParaRPr b="1"/>
          </a:p>
          <a:p>
            <a:pPr indent="0" lvl="0" marL="0" rtl="0" algn="l">
              <a:spcBef>
                <a:spcPts val="0"/>
              </a:spcBef>
              <a:spcAft>
                <a:spcPts val="0"/>
              </a:spcAft>
              <a:buNone/>
            </a:pPr>
            <a:r>
              <a:t/>
            </a:r>
            <a:endParaRPr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387dccd97a_5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87dccd97a_5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4.4.6.2.4 Developmental Test Results including: test plan schedule (through ground testing to flight testing to mission performance testing), results of testing, and any corrective action taken to improve the effectiveness on mission (30%)</a:t>
            </a:r>
            <a:endParaRPr/>
          </a:p>
          <a:p>
            <a:pPr indent="0" lvl="0" marL="0" rtl="0" algn="l">
              <a:spcBef>
                <a:spcPts val="0"/>
              </a:spcBef>
              <a:spcAft>
                <a:spcPts val="0"/>
              </a:spcAft>
              <a:buNone/>
            </a:pPr>
            <a:r>
              <a:rPr b="1" lang="en"/>
              <a:t>Gunvir </a:t>
            </a:r>
            <a:endParaRPr b="1"/>
          </a:p>
          <a:p>
            <a:pPr indent="-292100" lvl="0" marL="457200" rtl="0" algn="l">
              <a:lnSpc>
                <a:spcPct val="115000"/>
              </a:lnSpc>
              <a:spcBef>
                <a:spcPts val="0"/>
              </a:spcBef>
              <a:spcAft>
                <a:spcPts val="0"/>
              </a:spcAft>
              <a:buClr>
                <a:schemeClr val="accent1"/>
              </a:buClr>
              <a:buSzPts val="1000"/>
              <a:buFont typeface="Oswald"/>
              <a:buChar char="●"/>
            </a:pPr>
            <a:r>
              <a:rPr lang="en" sz="1000">
                <a:solidFill>
                  <a:schemeClr val="accent1"/>
                </a:solidFill>
                <a:latin typeface="Oswald"/>
                <a:ea typeface="Oswald"/>
                <a:cs typeface="Oswald"/>
                <a:sym typeface="Oswald"/>
              </a:rPr>
              <a:t>e initially tested a double balloon drop system, but encountered issues with weight, and current draw which affected our battery life. </a:t>
            </a:r>
            <a:endParaRPr sz="1000">
              <a:solidFill>
                <a:schemeClr val="accent1"/>
              </a:solidFill>
              <a:latin typeface="Oswald"/>
              <a:ea typeface="Oswald"/>
              <a:cs typeface="Oswald"/>
              <a:sym typeface="Oswald"/>
            </a:endParaRPr>
          </a:p>
          <a:p>
            <a:pPr indent="-292100" lvl="1" marL="914400" rtl="0" algn="l">
              <a:lnSpc>
                <a:spcPct val="115000"/>
              </a:lnSpc>
              <a:spcBef>
                <a:spcPts val="0"/>
              </a:spcBef>
              <a:spcAft>
                <a:spcPts val="0"/>
              </a:spcAft>
              <a:buClr>
                <a:schemeClr val="accent1"/>
              </a:buClr>
              <a:buSzPts val="1000"/>
              <a:buFont typeface="Oswald"/>
              <a:buChar char="○"/>
            </a:pPr>
            <a:r>
              <a:rPr lang="en" sz="1000">
                <a:solidFill>
                  <a:schemeClr val="accent1"/>
                </a:solidFill>
                <a:latin typeface="Oswald"/>
                <a:ea typeface="Oswald"/>
                <a:cs typeface="Oswald"/>
                <a:sym typeface="Oswald"/>
              </a:rPr>
              <a:t>Only able to carry one balloon at a time</a:t>
            </a:r>
            <a:endParaRPr sz="1000">
              <a:solidFill>
                <a:schemeClr val="accent1"/>
              </a:solidFill>
              <a:latin typeface="Oswald"/>
              <a:ea typeface="Oswald"/>
              <a:cs typeface="Oswald"/>
              <a:sym typeface="Oswald"/>
            </a:endParaRPr>
          </a:p>
          <a:p>
            <a:pPr indent="-292100" lvl="0" marL="457200" rtl="0" algn="l">
              <a:lnSpc>
                <a:spcPct val="115000"/>
              </a:lnSpc>
              <a:spcBef>
                <a:spcPts val="0"/>
              </a:spcBef>
              <a:spcAft>
                <a:spcPts val="0"/>
              </a:spcAft>
              <a:buClr>
                <a:schemeClr val="accent1"/>
              </a:buClr>
              <a:buSzPts val="1000"/>
              <a:buFont typeface="Oswald"/>
              <a:buChar char="●"/>
            </a:pPr>
            <a:r>
              <a:rPr lang="en" sz="1000">
                <a:solidFill>
                  <a:schemeClr val="accent1"/>
                </a:solidFill>
                <a:latin typeface="Oswald"/>
                <a:ea typeface="Oswald"/>
                <a:cs typeface="Oswald"/>
                <a:sym typeface="Oswald"/>
              </a:rPr>
              <a:t>We also had problems with large amount of vibration, making the quad uncontrollable </a:t>
            </a:r>
            <a:endParaRPr sz="1000">
              <a:solidFill>
                <a:schemeClr val="accent1"/>
              </a:solidFill>
              <a:latin typeface="Oswald"/>
              <a:ea typeface="Oswald"/>
              <a:cs typeface="Oswald"/>
              <a:sym typeface="Oswald"/>
            </a:endParaRPr>
          </a:p>
          <a:p>
            <a:pPr indent="-292100" lvl="0" marL="457200" rtl="0" algn="l">
              <a:lnSpc>
                <a:spcPct val="115000"/>
              </a:lnSpc>
              <a:spcBef>
                <a:spcPts val="0"/>
              </a:spcBef>
              <a:spcAft>
                <a:spcPts val="0"/>
              </a:spcAft>
              <a:buClr>
                <a:schemeClr val="accent1"/>
              </a:buClr>
              <a:buSzPts val="1000"/>
              <a:buFont typeface="Oswald"/>
              <a:buChar char="●"/>
            </a:pPr>
            <a:r>
              <a:rPr lang="en" sz="1000">
                <a:solidFill>
                  <a:schemeClr val="accent1"/>
                </a:solidFill>
                <a:latin typeface="Oswald"/>
                <a:ea typeface="Oswald"/>
                <a:cs typeface="Oswald"/>
                <a:sym typeface="Oswald"/>
              </a:rPr>
              <a:t>Issues with decreased flight time per period</a:t>
            </a:r>
            <a:endParaRPr sz="1000">
              <a:solidFill>
                <a:schemeClr val="accent1"/>
              </a:solidFill>
              <a:latin typeface="Oswald"/>
              <a:ea typeface="Oswald"/>
              <a:cs typeface="Oswald"/>
              <a:sym typeface="Oswald"/>
            </a:endParaRPr>
          </a:p>
          <a:p>
            <a:pPr indent="-292100" lvl="0" marL="457200" rtl="0" algn="l">
              <a:lnSpc>
                <a:spcPct val="115000"/>
              </a:lnSpc>
              <a:spcBef>
                <a:spcPts val="0"/>
              </a:spcBef>
              <a:spcAft>
                <a:spcPts val="0"/>
              </a:spcAft>
              <a:buClr>
                <a:schemeClr val="accent1"/>
              </a:buClr>
              <a:buSzPts val="1000"/>
              <a:buFont typeface="Oswald"/>
              <a:buChar char="●"/>
            </a:pPr>
            <a:r>
              <a:rPr lang="en" sz="1000">
                <a:solidFill>
                  <a:schemeClr val="accent1"/>
                </a:solidFill>
                <a:latin typeface="Oswald"/>
                <a:ea typeface="Oswald"/>
                <a:cs typeface="Oswald"/>
                <a:sym typeface="Oswald"/>
              </a:rPr>
              <a:t>Issues With Standing Wave Formation in Water Balloons</a:t>
            </a:r>
            <a:endParaRPr sz="1000">
              <a:solidFill>
                <a:schemeClr val="accent1"/>
              </a:solidFill>
              <a:latin typeface="Oswald"/>
              <a:ea typeface="Oswald"/>
              <a:cs typeface="Oswald"/>
              <a:sym typeface="Oswald"/>
            </a:endParaRPr>
          </a:p>
          <a:p>
            <a:pPr indent="-292100" lvl="1" marL="914400" rtl="0" algn="l">
              <a:lnSpc>
                <a:spcPct val="115000"/>
              </a:lnSpc>
              <a:spcBef>
                <a:spcPts val="0"/>
              </a:spcBef>
              <a:spcAft>
                <a:spcPts val="0"/>
              </a:spcAft>
              <a:buClr>
                <a:schemeClr val="accent1"/>
              </a:buClr>
              <a:buSzPts val="1000"/>
              <a:buFont typeface="Oswald"/>
              <a:buChar char="○"/>
            </a:pPr>
            <a:r>
              <a:rPr lang="en" sz="1000">
                <a:solidFill>
                  <a:schemeClr val="accent1"/>
                </a:solidFill>
                <a:latin typeface="Oswald"/>
                <a:ea typeface="Oswald"/>
                <a:cs typeface="Oswald"/>
                <a:sym typeface="Oswald"/>
              </a:rPr>
              <a:t>Makes Quad unstable </a:t>
            </a:r>
            <a:endParaRPr sz="1000">
              <a:solidFill>
                <a:schemeClr val="accent1"/>
              </a:solidFill>
              <a:latin typeface="Oswald"/>
              <a:ea typeface="Oswald"/>
              <a:cs typeface="Oswald"/>
              <a:sym typeface="Oswald"/>
            </a:endParaRPr>
          </a:p>
          <a:p>
            <a:pPr indent="0" lvl="0" marL="0" rtl="0" algn="l">
              <a:spcBef>
                <a:spcPts val="1600"/>
              </a:spcBef>
              <a:spcAft>
                <a:spcPts val="0"/>
              </a:spcAft>
              <a:buNone/>
            </a:pPr>
            <a:r>
              <a:t/>
            </a:r>
            <a:endParaRPr/>
          </a:p>
          <a:p>
            <a:pPr indent="0" lvl="0" marL="0" rtl="0" algn="l">
              <a:spcBef>
                <a:spcPts val="0"/>
              </a:spcBef>
              <a:spcAft>
                <a:spcPts val="0"/>
              </a:spcAft>
              <a:buNone/>
            </a:pPr>
            <a:r>
              <a:rPr lang="en"/>
              <a:t>Visesh----&gt; verbally address solutions and what we did accomplish </a:t>
            </a:r>
            <a:endParaRPr/>
          </a:p>
          <a:p>
            <a:pPr indent="0" lvl="0" marL="0" rtl="0" algn="l">
              <a:spcBef>
                <a:spcPts val="0"/>
              </a:spcBef>
              <a:spcAft>
                <a:spcPts val="0"/>
              </a:spcAft>
              <a:buNone/>
            </a:pPr>
            <a:r>
              <a:rPr lang="en"/>
              <a:t>These were the problems and this is how we fixed it slide </a:t>
            </a:r>
            <a:endParaRPr/>
          </a:p>
          <a:p>
            <a:pPr indent="0" lvl="0" marL="0" rtl="0" algn="l">
              <a:spcBef>
                <a:spcPts val="0"/>
              </a:spcBef>
              <a:spcAft>
                <a:spcPts val="0"/>
              </a:spcAft>
              <a:buNone/>
            </a:pPr>
            <a:r>
              <a:t/>
            </a:r>
            <a:endParaRPr/>
          </a:p>
          <a:p>
            <a:pPr indent="-317500" lvl="1" marL="914400" rtl="0" algn="l">
              <a:spcBef>
                <a:spcPts val="0"/>
              </a:spcBef>
              <a:spcAft>
                <a:spcPts val="0"/>
              </a:spcAft>
              <a:buSzPts val="1400"/>
              <a:buChar char="-"/>
            </a:pPr>
            <a:r>
              <a:rPr lang="en"/>
              <a:t>Results of testing</a:t>
            </a:r>
            <a:endParaRPr/>
          </a:p>
          <a:p>
            <a:pPr indent="-317500" lvl="1" marL="914400" rtl="0" algn="l">
              <a:spcBef>
                <a:spcPts val="0"/>
              </a:spcBef>
              <a:spcAft>
                <a:spcPts val="0"/>
              </a:spcAft>
              <a:buSzPts val="1400"/>
              <a:buChar char="-"/>
            </a:pPr>
            <a:r>
              <a:rPr lang="en"/>
              <a:t>Corrective action</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387dccd97a_5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87dccd97a_5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4.4.6.2.5 Evidence of Mission Accomplishments (10%)- Timothy</a:t>
            </a:r>
            <a:endParaRPr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387dccd97a_5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87dccd97a_5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4.4.6.2.6: Pre-Mission Briefing, including personnel resourcing for the flight, communication procedures</a:t>
            </a:r>
            <a:r>
              <a:rPr lang="en"/>
              <a:t>...</a:t>
            </a:r>
            <a:r>
              <a:rPr lang="en"/>
              <a:t> (20%) </a:t>
            </a:r>
            <a:r>
              <a:rPr lang="en"/>
              <a:t>Timothy</a:t>
            </a:r>
            <a:endParaRPr/>
          </a:p>
          <a:p>
            <a:pPr indent="-317500" lvl="0" marL="457200" rtl="0" algn="l">
              <a:spcBef>
                <a:spcPts val="0"/>
              </a:spcBef>
              <a:spcAft>
                <a:spcPts val="0"/>
              </a:spcAft>
              <a:buSzPts val="1400"/>
              <a:buChar char="●"/>
            </a:pPr>
            <a:r>
              <a:rPr lang="en"/>
              <a:t>Roles assigned based on skills and interests. </a:t>
            </a:r>
            <a:endParaRPr/>
          </a:p>
          <a:p>
            <a:pPr indent="-317500" lvl="0" marL="457200" rtl="0" algn="l">
              <a:spcBef>
                <a:spcPts val="0"/>
              </a:spcBef>
              <a:spcAft>
                <a:spcPts val="0"/>
              </a:spcAft>
              <a:buSzPts val="1400"/>
              <a:buChar char="●"/>
            </a:pPr>
            <a:r>
              <a:rPr lang="en"/>
              <a:t>Communication important to be safe and effective.</a:t>
            </a:r>
            <a:endParaRPr/>
          </a:p>
          <a:p>
            <a:pPr indent="-317500" lvl="0" marL="457200" rtl="0" algn="l">
              <a:spcBef>
                <a:spcPts val="0"/>
              </a:spcBef>
              <a:spcAft>
                <a:spcPts val="0"/>
              </a:spcAft>
              <a:buSzPts val="1400"/>
              <a:buChar char="●"/>
            </a:pPr>
            <a:r>
              <a:rPr lang="en"/>
              <a:t>Example of communication procedures (e.g., Nick calling out altitudes, etc.)</a:t>
            </a:r>
            <a:endParaRPr/>
          </a:p>
          <a:p>
            <a:pPr indent="-317500" lvl="0" marL="457200" rtl="0" algn="l">
              <a:spcBef>
                <a:spcPts val="0"/>
              </a:spcBef>
              <a:spcAft>
                <a:spcPts val="0"/>
              </a:spcAft>
              <a:buSzPts val="1400"/>
              <a:buChar char="●"/>
            </a:pPr>
            <a:r>
              <a:rPr lang="en"/>
              <a:t>The process of searching for targets also an example, Timothy tells Nick which targets to direct visesh the pilot too, and sri shouts altitude and ragini tells visesh how to move once over the target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1d8cc91db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1d8cc91db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4.4.6.2.6: Pre-Mission Briefing, including… Go/No-Go criteria and fallback plans should a technical issue arise during flight mission (20%)</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Lucas</a:t>
            </a:r>
            <a:endParaRPr b="1"/>
          </a:p>
          <a:p>
            <a:pPr indent="0" lvl="0" marL="0" rtl="0" algn="l">
              <a:spcBef>
                <a:spcPts val="0"/>
              </a:spcBef>
              <a:spcAft>
                <a:spcPts val="0"/>
              </a:spcAft>
              <a:buNone/>
            </a:pPr>
            <a:r>
              <a:rPr lang="en"/>
              <a:t>Need to mention WHAT WE DO GIVEN THAT ONE OF THESE THINGS GOES WRONG  IE FALL BACK PLANS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1d9d4f225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d9d4f225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Gunvir or Visesh</a:t>
            </a:r>
            <a:endParaRPr b="1"/>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1254cc93c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254cc93c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4.4.6.2.4 Developmental Test Results including: test plan schedule (through ground testing to flight testing to mission performance testing), results of testing, and any corrective action taken to improve the effectiveness on mission (30%)</a:t>
            </a:r>
            <a:endParaRPr b="1"/>
          </a:p>
          <a:p>
            <a:pPr indent="0" lvl="0" marL="0" rtl="0" algn="l">
              <a:spcBef>
                <a:spcPts val="0"/>
              </a:spcBef>
              <a:spcAft>
                <a:spcPts val="0"/>
              </a:spcAft>
              <a:buNone/>
            </a:pPr>
            <a:r>
              <a:rPr b="1" lang="en"/>
              <a:t>Gunvir or Visesh</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24c54a64e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4c54a64e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sz="1000"/>
              <a:t>4.4.6.2.7 Team member participation and communication skills (clarity, accuracy, logic, precision, relevance, depth, and suitability). (10%)</a:t>
            </a:r>
            <a:endParaRPr sz="1000"/>
          </a:p>
          <a:p>
            <a:pPr indent="0" lvl="0" marL="0" rtl="0" algn="l">
              <a:lnSpc>
                <a:spcPct val="115000"/>
              </a:lnSpc>
              <a:spcBef>
                <a:spcPts val="0"/>
              </a:spcBef>
              <a:spcAft>
                <a:spcPts val="0"/>
              </a:spcAft>
              <a:buNone/>
            </a:pPr>
            <a:r>
              <a:rPr lang="en" sz="1000"/>
              <a:t>4.4.6.2.8 Judges will ask 5 questions directly from the UAS4STEM Ground School Course.</a:t>
            </a:r>
            <a:endParaRPr sz="1000"/>
          </a:p>
          <a:p>
            <a:pPr indent="0" lvl="0" marL="0" rtl="0" algn="l">
              <a:lnSpc>
                <a:spcPct val="115000"/>
              </a:lnSpc>
              <a:spcBef>
                <a:spcPts val="0"/>
              </a:spcBef>
              <a:spcAft>
                <a:spcPts val="0"/>
              </a:spcAft>
              <a:buNone/>
            </a:pPr>
            <a:r>
              <a:rPr lang="en" sz="1000"/>
              <a:t>Each Question will be worth 1 point. Any team member may answer.</a:t>
            </a:r>
            <a:endParaRPr sz="1000"/>
          </a:p>
          <a:p>
            <a:pPr indent="0" lvl="0" marL="0" rtl="0" algn="l">
              <a:lnSpc>
                <a:spcPct val="115000"/>
              </a:lnSpc>
              <a:spcBef>
                <a:spcPts val="0"/>
              </a:spcBef>
              <a:spcAft>
                <a:spcPts val="0"/>
              </a:spcAft>
              <a:buNone/>
            </a:pPr>
            <a:r>
              <a:t/>
            </a:r>
            <a:endParaRPr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110cb9fae9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110cb9fae9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4.4.6.2.1: Team member introductions including flight mission roles and experience (10%)</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Speaker notes : we communicate with each other to make sure </a:t>
            </a:r>
            <a:endParaRPr/>
          </a:p>
          <a:p>
            <a:pPr indent="0" lvl="0" marL="0" rtl="0" algn="l">
              <a:spcBef>
                <a:spcPts val="0"/>
              </a:spcBef>
              <a:spcAft>
                <a:spcPts val="0"/>
              </a:spcAft>
              <a:buNone/>
            </a:pPr>
            <a:r>
              <a:rPr lang="en"/>
              <a:t>We present our ow</a:t>
            </a:r>
            <a:r>
              <a:rPr b="1" lang="en"/>
              <a:t>n roles, what experience</a:t>
            </a:r>
            <a:endParaRPr b="1"/>
          </a:p>
          <a:p>
            <a:pPr indent="0" lvl="0" marL="0" rtl="0" algn="l">
              <a:spcBef>
                <a:spcPts val="0"/>
              </a:spcBef>
              <a:spcAft>
                <a:spcPts val="0"/>
              </a:spcAft>
              <a:buNone/>
            </a:pPr>
            <a:r>
              <a:rPr b="1" lang="en"/>
              <a:t>Everyone participates here</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Nick: Hi, I’m Nick Azarm, and I’m the Mission Planner Specialist. I am new to drones, but I’ve already flown a Phantom II, I have practiced using Mission Planner, and participated in the team meetings where we worked on Quadzilla and practiced flying missions.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g110df1612e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10df1612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4.4.6.2.2 A brief system overview relating to flight tasks planned, expected performance, and any risk evaluation (10%)</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11135bf25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1135bf25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4.4.6.2.2 A brief system overview relating to flight tasks planned, expected performance, and any risk evaluation (10%)</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
              <a:t>Visesh</a:t>
            </a:r>
            <a:endParaRPr b="1"/>
          </a:p>
          <a:p>
            <a:pPr indent="-317500" lvl="1" marL="914400" rtl="0" algn="l">
              <a:spcBef>
                <a:spcPts val="0"/>
              </a:spcBef>
              <a:spcAft>
                <a:spcPts val="0"/>
              </a:spcAft>
              <a:buSzPts val="1400"/>
              <a:buChar char="-"/>
            </a:pPr>
            <a:r>
              <a:rPr lang="en"/>
              <a:t>Communication procedures this a requirement </a:t>
            </a:r>
            <a:endParaRPr/>
          </a:p>
          <a:p>
            <a:pPr indent="0" lvl="0" marL="0" rtl="0" algn="l">
              <a:spcBef>
                <a:spcPts val="0"/>
              </a:spcBef>
              <a:spcAft>
                <a:spcPts val="0"/>
              </a:spcAft>
              <a:buNone/>
            </a:pPr>
            <a:r>
              <a:rPr lang="en"/>
              <a:t> Emphasize how mission planner  plays key role in the the communication of our team. The specialist relays to scoring specialist, and the specialist relays to pilot.</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110cb9fae9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10cb9fae9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4.4.6.2.2 A brief system overview relating to flight tasks planned, expected performance, and any risk evaluation (10%)</a:t>
            </a:r>
            <a:endParaRPr/>
          </a:p>
          <a:p>
            <a:pPr indent="0" lvl="0" marL="0" rtl="0" algn="l">
              <a:spcBef>
                <a:spcPts val="0"/>
              </a:spcBef>
              <a:spcAft>
                <a:spcPts val="0"/>
              </a:spcAft>
              <a:buNone/>
            </a:pPr>
            <a:r>
              <a:rPr b="1" lang="en"/>
              <a:t>Visesh- don’t say word for word what’s on the slides </a:t>
            </a:r>
            <a:endParaRPr b="1"/>
          </a:p>
          <a:p>
            <a:pPr indent="0" lvl="0" marL="0" rtl="0" algn="l">
              <a:spcBef>
                <a:spcPts val="0"/>
              </a:spcBef>
              <a:spcAft>
                <a:spcPts val="0"/>
              </a:spcAft>
              <a:buNone/>
            </a:pPr>
            <a:r>
              <a:rPr b="1" lang="en"/>
              <a:t>Describe flight tasks in a more fluid and descriptive way </a:t>
            </a:r>
            <a:endParaRPr b="1"/>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110cb9fae9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10cb9fae9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4.4.6.2.2 A brief system overview relating to flight tasks planned, expected performance, and any risk evaluation (10%)</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Nick </a:t>
            </a:r>
            <a:r>
              <a:rPr lang="en"/>
              <a:t>----go into more details about flight log </a:t>
            </a:r>
            <a:r>
              <a:rPr lang="en"/>
              <a:t>analysis</a:t>
            </a:r>
            <a:endParaRPr/>
          </a:p>
          <a:p>
            <a:pPr indent="-317500" lvl="1" marL="914400" rtl="0" algn="l">
              <a:spcBef>
                <a:spcPts val="0"/>
              </a:spcBef>
              <a:spcAft>
                <a:spcPts val="0"/>
              </a:spcAft>
              <a:buSzPts val="1400"/>
              <a:buChar char="-"/>
            </a:pPr>
            <a:r>
              <a:rPr lang="en"/>
              <a:t>Communication procedures</a:t>
            </a:r>
            <a:endParaRPr/>
          </a:p>
          <a:p>
            <a:pPr indent="0" lvl="0" marL="0" rtl="0" algn="l">
              <a:spcBef>
                <a:spcPts val="0"/>
              </a:spcBef>
              <a:spcAft>
                <a:spcPts val="0"/>
              </a:spcAft>
              <a:buNone/>
            </a:pPr>
            <a:r>
              <a:rPr lang="en"/>
              <a:t> Emphasize how mission planner  plays key role in the the communication of our team. The specialist relays to scoring specialist, and the specialist relays to pilot.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110df1612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10df1612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4.4.6.2.2 A brief system overview relating to flight tasks planned, expected performance, and any risk evaluation (10%)</a:t>
            </a:r>
            <a:endParaRPr/>
          </a:p>
          <a:p>
            <a:pPr indent="0" lvl="0" marL="0" rtl="0" algn="l">
              <a:spcBef>
                <a:spcPts val="0"/>
              </a:spcBef>
              <a:spcAft>
                <a:spcPts val="0"/>
              </a:spcAft>
              <a:buNone/>
            </a:pPr>
            <a:r>
              <a:rPr b="1" lang="en"/>
              <a:t>Not Nick?</a:t>
            </a: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110cb9fae9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10cb9fae9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4.4.6.2.3 System Safety with identified design and operational strategies (10%) - Lucas</a:t>
            </a:r>
            <a:endParaRPr b="1"/>
          </a:p>
          <a:p>
            <a:pPr indent="0" lvl="0" marL="0" rtl="0" algn="l">
              <a:spcBef>
                <a:spcPts val="0"/>
              </a:spcBef>
              <a:spcAft>
                <a:spcPts val="0"/>
              </a:spcAft>
              <a:buNone/>
            </a:pPr>
            <a:r>
              <a:rPr b="1" lang="en"/>
              <a:t>Remember to mention that we initially had two balloon drop system</a:t>
            </a:r>
            <a:endParaRPr b="1"/>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387dccd97a_5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87dccd97a_5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4.4.6.2.3 System Safety with identified design and operational strategies (10%) </a:t>
            </a:r>
            <a:endParaRPr/>
          </a:p>
          <a:p>
            <a:pPr indent="0" lvl="0" marL="0" rtl="0" algn="l">
              <a:spcBef>
                <a:spcPts val="0"/>
              </a:spcBef>
              <a:spcAft>
                <a:spcPts val="0"/>
              </a:spcAft>
              <a:buNone/>
            </a:pPr>
            <a:r>
              <a:rPr b="1" lang="en"/>
              <a:t>Lucas</a:t>
            </a:r>
            <a:endParaRPr b="1"/>
          </a:p>
          <a:p>
            <a:pPr indent="0" lvl="0" marL="0" rtl="0" algn="l">
              <a:spcBef>
                <a:spcPts val="0"/>
              </a:spcBef>
              <a:spcAft>
                <a:spcPts val="0"/>
              </a:spcAft>
              <a:buNone/>
            </a:pPr>
            <a:r>
              <a:t/>
            </a:r>
            <a:endParaRPr b="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729450" y="1322450"/>
            <a:ext cx="7688100" cy="16647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2" name="Google Shape;12;p2"/>
          <p:cNvSpPr txBox="1"/>
          <p:nvPr>
            <p:ph idx="1" type="subTitle"/>
          </p:nvPr>
        </p:nvSpPr>
        <p:spPr>
          <a:xfrm>
            <a:off x="729627" y="3172900"/>
            <a:ext cx="7688100" cy="5412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3" name="Google Shape;13;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64" name="Shape 64"/>
        <p:cNvGrpSpPr/>
        <p:nvPr/>
      </p:nvGrpSpPr>
      <p:grpSpPr>
        <a:xfrm>
          <a:off x="0" y="0"/>
          <a:ext cx="0" cy="0"/>
          <a:chOff x="0" y="0"/>
          <a:chExt cx="0" cy="0"/>
        </a:xfrm>
      </p:grpSpPr>
      <p:grpSp>
        <p:nvGrpSpPr>
          <p:cNvPr id="65" name="Google Shape;65;p11"/>
          <p:cNvGrpSpPr/>
          <p:nvPr/>
        </p:nvGrpSpPr>
        <p:grpSpPr>
          <a:xfrm>
            <a:off x="830392" y="4169130"/>
            <a:ext cx="745763" cy="45826"/>
            <a:chOff x="4580561" y="2589004"/>
            <a:chExt cx="1064464" cy="25200"/>
          </a:xfrm>
        </p:grpSpPr>
        <p:sp>
          <p:nvSpPr>
            <p:cNvPr id="66" name="Google Shape;66;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 name="Google Shape;68;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69" name="Google Shape;69;p11"/>
          <p:cNvSpPr txBox="1"/>
          <p:nvPr>
            <p:ph idx="1" type="body"/>
          </p:nvPr>
        </p:nvSpPr>
        <p:spPr>
          <a:xfrm>
            <a:off x="729450" y="2272888"/>
            <a:ext cx="7688400" cy="1580400"/>
          </a:xfrm>
          <a:prstGeom prst="rect">
            <a:avLst/>
          </a:prstGeom>
        </p:spPr>
        <p:txBody>
          <a:bodyPr anchorCtr="0" anchor="t" bIns="91425" lIns="91425" spcFirstLastPara="1" rIns="91425" wrap="square" tIns="91425"/>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70" name="Google Shape;70;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1" name="Shape 71"/>
        <p:cNvGrpSpPr/>
        <p:nvPr/>
      </p:nvGrpSpPr>
      <p:grpSpPr>
        <a:xfrm>
          <a:off x="0" y="0"/>
          <a:ext cx="0" cy="0"/>
          <a:chOff x="0" y="0"/>
          <a:chExt cx="0" cy="0"/>
        </a:xfrm>
      </p:grpSpPr>
      <p:sp>
        <p:nvSpPr>
          <p:cNvPr id="72" name="Google Shape;72;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grpSp>
        <p:nvGrpSpPr>
          <p:cNvPr id="15" name="Google Shape;15;p3"/>
          <p:cNvGrpSpPr/>
          <p:nvPr/>
        </p:nvGrpSpPr>
        <p:grpSpPr>
          <a:xfrm>
            <a:off x="830392" y="1191256"/>
            <a:ext cx="745763" cy="45826"/>
            <a:chOff x="4580561" y="2589004"/>
            <a:chExt cx="1064464" cy="25200"/>
          </a:xfrm>
        </p:grpSpPr>
        <p:sp>
          <p:nvSpPr>
            <p:cNvPr id="16" name="Google Shape;16;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 name="Google Shape;18;p3"/>
          <p:cNvSpPr txBox="1"/>
          <p:nvPr>
            <p:ph type="title"/>
          </p:nvPr>
        </p:nvSpPr>
        <p:spPr>
          <a:xfrm>
            <a:off x="729450" y="1322450"/>
            <a:ext cx="7688400" cy="15186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9" name="Google Shape;19;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 name="Shape 20"/>
        <p:cNvGrpSpPr/>
        <p:nvPr/>
      </p:nvGrpSpPr>
      <p:grpSpPr>
        <a:xfrm>
          <a:off x="0" y="0"/>
          <a:ext cx="0" cy="0"/>
          <a:chOff x="0" y="0"/>
          <a:chExt cx="0" cy="0"/>
        </a:xfrm>
      </p:grpSpPr>
      <p:sp>
        <p:nvSpPr>
          <p:cNvPr id="21" name="Google Shape;21;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type="title"/>
          </p:nvPr>
        </p:nvSpPr>
        <p:spPr>
          <a:xfrm>
            <a:off x="729450" y="1318650"/>
            <a:ext cx="76887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23" name="Google Shape;23;p4"/>
          <p:cNvSpPr txBox="1"/>
          <p:nvPr>
            <p:ph idx="1" type="body"/>
          </p:nvPr>
        </p:nvSpPr>
        <p:spPr>
          <a:xfrm>
            <a:off x="729450" y="2078875"/>
            <a:ext cx="76887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24" name="Google Shape;24;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28" name="Google Shape;28;p5"/>
          <p:cNvSpPr txBox="1"/>
          <p:nvPr>
            <p:ph idx="1" type="body"/>
          </p:nvPr>
        </p:nvSpPr>
        <p:spPr>
          <a:xfrm>
            <a:off x="729325"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29" name="Google Shape;29;p5"/>
          <p:cNvSpPr txBox="1"/>
          <p:nvPr>
            <p:ph idx="2" type="body"/>
          </p:nvPr>
        </p:nvSpPr>
        <p:spPr>
          <a:xfrm>
            <a:off x="4643604"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0" name="Google Shape;30;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6"/>
          <p:cNvGrpSpPr/>
          <p:nvPr/>
        </p:nvGrpSpPr>
        <p:grpSpPr>
          <a:xfrm>
            <a:off x="830392" y="1191256"/>
            <a:ext cx="745763" cy="45826"/>
            <a:chOff x="4580561" y="2589004"/>
            <a:chExt cx="1064464" cy="25200"/>
          </a:xfrm>
        </p:grpSpPr>
        <p:sp>
          <p:nvSpPr>
            <p:cNvPr id="34" name="Google Shape;34;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6"/>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37" name="Google Shape;37;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8" name="Shape 38"/>
        <p:cNvGrpSpPr/>
        <p:nvPr/>
      </p:nvGrpSpPr>
      <p:grpSpPr>
        <a:xfrm>
          <a:off x="0" y="0"/>
          <a:ext cx="0" cy="0"/>
          <a:chOff x="0" y="0"/>
          <a:chExt cx="0" cy="0"/>
        </a:xfrm>
      </p:grpSpPr>
      <p:sp>
        <p:nvSpPr>
          <p:cNvPr id="39" name="Google Shape;39;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 name="Google Shape;40;p7"/>
          <p:cNvGrpSpPr/>
          <p:nvPr/>
        </p:nvGrpSpPr>
        <p:grpSpPr>
          <a:xfrm>
            <a:off x="830392" y="1191256"/>
            <a:ext cx="745763" cy="45826"/>
            <a:chOff x="4580561" y="2589004"/>
            <a:chExt cx="1064464" cy="25200"/>
          </a:xfrm>
        </p:grpSpPr>
        <p:sp>
          <p:nvSpPr>
            <p:cNvPr id="41" name="Google Shape;41;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 name="Google Shape;43;p7"/>
          <p:cNvSpPr txBox="1"/>
          <p:nvPr>
            <p:ph type="title"/>
          </p:nvPr>
        </p:nvSpPr>
        <p:spPr>
          <a:xfrm>
            <a:off x="730000" y="1318650"/>
            <a:ext cx="3300900" cy="13815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44" name="Google Shape;44;p7"/>
          <p:cNvSpPr txBox="1"/>
          <p:nvPr>
            <p:ph idx="1" type="body"/>
          </p:nvPr>
        </p:nvSpPr>
        <p:spPr>
          <a:xfrm>
            <a:off x="721225" y="2781725"/>
            <a:ext cx="3300900" cy="1597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45" name="Google Shape;45;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46" name="Shape 46"/>
        <p:cNvGrpSpPr/>
        <p:nvPr/>
      </p:nvGrpSpPr>
      <p:grpSpPr>
        <a:xfrm>
          <a:off x="0" y="0"/>
          <a:ext cx="0" cy="0"/>
          <a:chOff x="0" y="0"/>
          <a:chExt cx="0" cy="0"/>
        </a:xfrm>
      </p:grpSpPr>
      <p:grpSp>
        <p:nvGrpSpPr>
          <p:cNvPr id="47" name="Google Shape;47;p8"/>
          <p:cNvGrpSpPr/>
          <p:nvPr/>
        </p:nvGrpSpPr>
        <p:grpSpPr>
          <a:xfrm>
            <a:off x="830392" y="4169130"/>
            <a:ext cx="745763" cy="45826"/>
            <a:chOff x="4580561" y="2589004"/>
            <a:chExt cx="1064464" cy="25200"/>
          </a:xfrm>
        </p:grpSpPr>
        <p:sp>
          <p:nvSpPr>
            <p:cNvPr id="48" name="Google Shape;48;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 name="Google Shape;50;p8"/>
          <p:cNvSpPr txBox="1"/>
          <p:nvPr>
            <p:ph type="title"/>
          </p:nvPr>
        </p:nvSpPr>
        <p:spPr>
          <a:xfrm>
            <a:off x="729450" y="864300"/>
            <a:ext cx="7021200" cy="29850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51" name="Google Shape;51;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52" name="Shape 52"/>
        <p:cNvGrpSpPr/>
        <p:nvPr/>
      </p:nvGrpSpPr>
      <p:grpSpPr>
        <a:xfrm>
          <a:off x="0" y="0"/>
          <a:ext cx="0" cy="0"/>
          <a:chOff x="0" y="0"/>
          <a:chExt cx="0" cy="0"/>
        </a:xfrm>
      </p:grpSpPr>
      <p:sp>
        <p:nvSpPr>
          <p:cNvPr id="53" name="Google Shape;53;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 name="Google Shape;54;p9"/>
          <p:cNvGrpSpPr/>
          <p:nvPr/>
        </p:nvGrpSpPr>
        <p:grpSpPr>
          <a:xfrm>
            <a:off x="830392" y="1191256"/>
            <a:ext cx="745763" cy="45826"/>
            <a:chOff x="4580561" y="2589004"/>
            <a:chExt cx="1064464" cy="25200"/>
          </a:xfrm>
        </p:grpSpPr>
        <p:sp>
          <p:nvSpPr>
            <p:cNvPr id="55" name="Google Shape;55;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 name="Google Shape;57;p9"/>
          <p:cNvSpPr txBox="1"/>
          <p:nvPr>
            <p:ph type="title"/>
          </p:nvPr>
        </p:nvSpPr>
        <p:spPr>
          <a:xfrm>
            <a:off x="730000" y="1318650"/>
            <a:ext cx="3300900" cy="1687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8" name="Google Shape;58;p9"/>
          <p:cNvSpPr txBox="1"/>
          <p:nvPr>
            <p:ph idx="1" type="subTitle"/>
          </p:nvPr>
        </p:nvSpPr>
        <p:spPr>
          <a:xfrm>
            <a:off x="724950" y="3161525"/>
            <a:ext cx="3300900" cy="7590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59" name="Google Shape;59;p9"/>
          <p:cNvSpPr txBox="1"/>
          <p:nvPr>
            <p:ph idx="2" type="body"/>
          </p:nvPr>
        </p:nvSpPr>
        <p:spPr>
          <a:xfrm>
            <a:off x="5174225" y="1352625"/>
            <a:ext cx="3374400" cy="3025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0" name="Google Shape;60;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61" name="Shape 61"/>
        <p:cNvGrpSpPr/>
        <p:nvPr/>
      </p:nvGrpSpPr>
      <p:grpSpPr>
        <a:xfrm>
          <a:off x="0" y="0"/>
          <a:ext cx="0" cy="0"/>
          <a:chOff x="0" y="0"/>
          <a:chExt cx="0" cy="0"/>
        </a:xfrm>
      </p:grpSpPr>
      <p:sp>
        <p:nvSpPr>
          <p:cNvPr id="62" name="Google Shape;62;p10"/>
          <p:cNvSpPr txBox="1"/>
          <p:nvPr>
            <p:ph idx="1" type="body"/>
          </p:nvPr>
        </p:nvSpPr>
        <p:spPr>
          <a:xfrm>
            <a:off x="724950" y="4372551"/>
            <a:ext cx="7697400" cy="4605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63" name="Google Shape;63;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3"/>
          <p:cNvSpPr txBox="1"/>
          <p:nvPr>
            <p:ph type="ctrTitle"/>
          </p:nvPr>
        </p:nvSpPr>
        <p:spPr>
          <a:xfrm>
            <a:off x="529075" y="1315175"/>
            <a:ext cx="8454000" cy="260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latin typeface="Oswald"/>
                <a:ea typeface="Oswald"/>
                <a:cs typeface="Oswald"/>
                <a:sym typeface="Oswald"/>
              </a:rPr>
              <a:t>Team 138</a:t>
            </a:r>
            <a:r>
              <a:rPr lang="en" sz="4800">
                <a:latin typeface="Oswald"/>
                <a:ea typeface="Oswald"/>
                <a:cs typeface="Oswald"/>
                <a:sym typeface="Oswald"/>
              </a:rPr>
              <a:t> </a:t>
            </a:r>
            <a:br>
              <a:rPr lang="en" sz="4800">
                <a:latin typeface="Oswald"/>
                <a:ea typeface="Oswald"/>
                <a:cs typeface="Oswald"/>
                <a:sym typeface="Oswald"/>
              </a:rPr>
            </a:br>
            <a:r>
              <a:rPr lang="en" sz="4800">
                <a:solidFill>
                  <a:srgbClr val="85200C"/>
                </a:solidFill>
                <a:latin typeface="Oswald"/>
                <a:ea typeface="Oswald"/>
                <a:cs typeface="Oswald"/>
                <a:sym typeface="Oswald"/>
              </a:rPr>
              <a:t>Some Assembly Required</a:t>
            </a:r>
            <a:endParaRPr sz="4800">
              <a:solidFill>
                <a:srgbClr val="85200C"/>
              </a:solidFill>
              <a:latin typeface="Oswald"/>
              <a:ea typeface="Oswald"/>
              <a:cs typeface="Oswald"/>
              <a:sym typeface="Oswald"/>
            </a:endParaRPr>
          </a:p>
          <a:p>
            <a:pPr indent="0" lvl="0" marL="0" rtl="0" algn="l">
              <a:spcBef>
                <a:spcPts val="0"/>
              </a:spcBef>
              <a:spcAft>
                <a:spcPts val="0"/>
              </a:spcAft>
              <a:buNone/>
            </a:pPr>
            <a:r>
              <a:rPr lang="en" sz="4800">
                <a:latin typeface="Oswald"/>
                <a:ea typeface="Oswald"/>
                <a:cs typeface="Oswald"/>
                <a:sym typeface="Oswald"/>
              </a:rPr>
              <a:t>Explorer Post 1010</a:t>
            </a:r>
            <a:r>
              <a:rPr lang="en" sz="4800"/>
              <a:t> </a:t>
            </a:r>
            <a:endParaRPr sz="4800"/>
          </a:p>
        </p:txBody>
      </p:sp>
      <p:sp>
        <p:nvSpPr>
          <p:cNvPr id="78" name="Google Shape;78;p13"/>
          <p:cNvSpPr txBox="1"/>
          <p:nvPr>
            <p:ph idx="1" type="subTitle"/>
          </p:nvPr>
        </p:nvSpPr>
        <p:spPr>
          <a:xfrm>
            <a:off x="601000" y="3649975"/>
            <a:ext cx="8054400" cy="111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4200">
                <a:solidFill>
                  <a:srgbClr val="85200C"/>
                </a:solidFill>
                <a:latin typeface="Oswald"/>
                <a:ea typeface="Oswald"/>
                <a:cs typeface="Oswald"/>
                <a:sym typeface="Oswald"/>
              </a:rPr>
              <a:t>Flight Readiness Review </a:t>
            </a:r>
            <a:r>
              <a:rPr b="1" i="1" lang="en" sz="4200">
                <a:solidFill>
                  <a:srgbClr val="85200C"/>
                </a:solidFill>
                <a:latin typeface="Oswald"/>
                <a:ea typeface="Oswald"/>
                <a:cs typeface="Oswald"/>
                <a:sym typeface="Oswald"/>
              </a:rPr>
              <a:t>Briefing</a:t>
            </a:r>
            <a:r>
              <a:rPr i="1" lang="en" sz="4800">
                <a:solidFill>
                  <a:srgbClr val="85200C"/>
                </a:solidFill>
                <a:latin typeface="Oswald"/>
                <a:ea typeface="Oswald"/>
                <a:cs typeface="Oswald"/>
                <a:sym typeface="Oswald"/>
              </a:rPr>
              <a:t> </a:t>
            </a:r>
            <a:endParaRPr i="1" sz="4800">
              <a:solidFill>
                <a:srgbClr val="000000"/>
              </a:solidFill>
              <a:latin typeface="Oswald"/>
              <a:ea typeface="Oswald"/>
              <a:cs typeface="Oswald"/>
              <a:sym typeface="Oswald"/>
            </a:endParaRPr>
          </a:p>
        </p:txBody>
      </p:sp>
      <p:pic>
        <p:nvPicPr>
          <p:cNvPr id="79" name="Google Shape;79;p13"/>
          <p:cNvPicPr preferRelativeResize="0"/>
          <p:nvPr/>
        </p:nvPicPr>
        <p:blipFill>
          <a:blip r:embed="rId4">
            <a:alphaModFix amt="90000"/>
          </a:blip>
          <a:stretch>
            <a:fillRect/>
          </a:stretch>
        </p:blipFill>
        <p:spPr>
          <a:xfrm>
            <a:off x="6878725" y="496125"/>
            <a:ext cx="2160775" cy="16651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2"/>
          <p:cNvSpPr txBox="1"/>
          <p:nvPr>
            <p:ph type="title"/>
          </p:nvPr>
        </p:nvSpPr>
        <p:spPr>
          <a:xfrm>
            <a:off x="0" y="490475"/>
            <a:ext cx="7688700" cy="535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chemeClr val="accent5"/>
                </a:solidFill>
                <a:latin typeface="Oswald"/>
                <a:ea typeface="Oswald"/>
                <a:cs typeface="Oswald"/>
                <a:sym typeface="Oswald"/>
              </a:rPr>
              <a:t>System</a:t>
            </a:r>
            <a:r>
              <a:rPr lang="en">
                <a:latin typeface="Oswald"/>
                <a:ea typeface="Oswald"/>
                <a:cs typeface="Oswald"/>
                <a:sym typeface="Oswald"/>
              </a:rPr>
              <a:t> </a:t>
            </a:r>
            <a:r>
              <a:rPr lang="en">
                <a:solidFill>
                  <a:schemeClr val="accent5"/>
                </a:solidFill>
                <a:latin typeface="Oswald"/>
                <a:ea typeface="Oswald"/>
                <a:cs typeface="Oswald"/>
                <a:sym typeface="Oswald"/>
              </a:rPr>
              <a:t>Safety - </a:t>
            </a:r>
            <a:r>
              <a:rPr lang="en">
                <a:solidFill>
                  <a:srgbClr val="000000"/>
                </a:solidFill>
                <a:latin typeface="Oswald"/>
                <a:ea typeface="Oswald"/>
                <a:cs typeface="Oswald"/>
                <a:sym typeface="Oswald"/>
              </a:rPr>
              <a:t>Maintenance and Checklists  </a:t>
            </a:r>
            <a:endParaRPr>
              <a:solidFill>
                <a:srgbClr val="000000"/>
              </a:solidFill>
              <a:latin typeface="Oswald"/>
              <a:ea typeface="Oswald"/>
              <a:cs typeface="Oswald"/>
              <a:sym typeface="Oswald"/>
            </a:endParaRPr>
          </a:p>
        </p:txBody>
      </p:sp>
      <p:sp>
        <p:nvSpPr>
          <p:cNvPr id="154" name="Google Shape;154;p22"/>
          <p:cNvSpPr txBox="1"/>
          <p:nvPr>
            <p:ph idx="1" type="body"/>
          </p:nvPr>
        </p:nvSpPr>
        <p:spPr>
          <a:xfrm>
            <a:off x="284500" y="1306700"/>
            <a:ext cx="5508300" cy="27348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To enforce safety our team uses a series of checklists: pre- and post-flight.</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Checklists ensure a safer, more successful flight.</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All parts of our aircraft are regularly inspected.</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All repairs are made with consent of all the members.</a:t>
            </a:r>
            <a:endParaRPr sz="2000">
              <a:solidFill>
                <a:srgbClr val="000000"/>
              </a:solidFill>
              <a:latin typeface="Oswald"/>
              <a:ea typeface="Oswald"/>
              <a:cs typeface="Oswald"/>
              <a:sym typeface="Oswald"/>
            </a:endParaRPr>
          </a:p>
          <a:p>
            <a:pPr indent="0" lvl="0" marL="0" rtl="0" algn="l">
              <a:spcBef>
                <a:spcPts val="1600"/>
              </a:spcBef>
              <a:spcAft>
                <a:spcPts val="0"/>
              </a:spcAft>
              <a:buNone/>
            </a:pPr>
            <a:r>
              <a:t/>
            </a:r>
            <a:endParaRPr sz="1800">
              <a:solidFill>
                <a:srgbClr val="000000"/>
              </a:solidFill>
              <a:latin typeface="Oswald"/>
              <a:ea typeface="Oswald"/>
              <a:cs typeface="Oswald"/>
              <a:sym typeface="Oswald"/>
            </a:endParaRPr>
          </a:p>
          <a:p>
            <a:pPr indent="0" lvl="0" marL="0" rtl="0" algn="l">
              <a:spcBef>
                <a:spcPts val="1600"/>
              </a:spcBef>
              <a:spcAft>
                <a:spcPts val="0"/>
              </a:spcAft>
              <a:buNone/>
            </a:pPr>
            <a:r>
              <a:t/>
            </a:r>
            <a:endParaRPr sz="1800">
              <a:solidFill>
                <a:srgbClr val="000000"/>
              </a:solidFill>
              <a:latin typeface="Oswald"/>
              <a:ea typeface="Oswald"/>
              <a:cs typeface="Oswald"/>
              <a:sym typeface="Oswald"/>
            </a:endParaRPr>
          </a:p>
          <a:p>
            <a:pPr indent="0" lvl="0" marL="0" rtl="0" algn="l">
              <a:spcBef>
                <a:spcPts val="1600"/>
              </a:spcBef>
              <a:spcAft>
                <a:spcPts val="0"/>
              </a:spcAft>
              <a:buNone/>
            </a:pPr>
            <a:r>
              <a:t/>
            </a:r>
            <a:endParaRPr>
              <a:solidFill>
                <a:srgbClr val="000000"/>
              </a:solidFill>
            </a:endParaRPr>
          </a:p>
          <a:p>
            <a:pPr indent="0" lvl="0" marL="0" rtl="0" algn="l">
              <a:spcBef>
                <a:spcPts val="1600"/>
              </a:spcBef>
              <a:spcAft>
                <a:spcPts val="1600"/>
              </a:spcAft>
              <a:buNone/>
            </a:pPr>
            <a:r>
              <a:t/>
            </a:r>
            <a:endParaRPr>
              <a:solidFill>
                <a:srgbClr val="000000"/>
              </a:solidFill>
            </a:endParaRPr>
          </a:p>
        </p:txBody>
      </p:sp>
      <p:pic>
        <p:nvPicPr>
          <p:cNvPr id="155" name="Google Shape;155;p22"/>
          <p:cNvPicPr preferRelativeResize="0"/>
          <p:nvPr/>
        </p:nvPicPr>
        <p:blipFill rotWithShape="1">
          <a:blip r:embed="rId3">
            <a:alphaModFix/>
          </a:blip>
          <a:srcRect b="0" l="31271" r="0" t="0"/>
          <a:stretch/>
        </p:blipFill>
        <p:spPr>
          <a:xfrm>
            <a:off x="5933201" y="1238950"/>
            <a:ext cx="2829801" cy="2734678"/>
          </a:xfrm>
          <a:prstGeom prst="rect">
            <a:avLst/>
          </a:prstGeom>
          <a:noFill/>
          <a:ln>
            <a:noFill/>
          </a:ln>
        </p:spPr>
      </p:pic>
      <p:sp>
        <p:nvSpPr>
          <p:cNvPr id="156" name="Google Shape;156;p2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3"/>
          <p:cNvSpPr txBox="1"/>
          <p:nvPr>
            <p:ph type="title"/>
          </p:nvPr>
        </p:nvSpPr>
        <p:spPr>
          <a:xfrm>
            <a:off x="13600" y="513325"/>
            <a:ext cx="9144000" cy="535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chemeClr val="accent5"/>
                </a:solidFill>
                <a:latin typeface="Oswald"/>
                <a:ea typeface="Oswald"/>
                <a:cs typeface="Oswald"/>
                <a:sym typeface="Oswald"/>
              </a:rPr>
              <a:t>Developmental</a:t>
            </a:r>
            <a:r>
              <a:rPr lang="en">
                <a:solidFill>
                  <a:schemeClr val="accent5"/>
                </a:solidFill>
                <a:latin typeface="Oswald"/>
                <a:ea typeface="Oswald"/>
                <a:cs typeface="Oswald"/>
                <a:sym typeface="Oswald"/>
              </a:rPr>
              <a:t> </a:t>
            </a:r>
            <a:r>
              <a:rPr lang="en">
                <a:solidFill>
                  <a:schemeClr val="accent5"/>
                </a:solidFill>
                <a:latin typeface="Oswald"/>
                <a:ea typeface="Oswald"/>
                <a:cs typeface="Oswald"/>
                <a:sym typeface="Oswald"/>
              </a:rPr>
              <a:t>Test - </a:t>
            </a:r>
            <a:r>
              <a:rPr lang="en">
                <a:solidFill>
                  <a:srgbClr val="000000"/>
                </a:solidFill>
                <a:latin typeface="Oswald"/>
                <a:ea typeface="Oswald"/>
                <a:cs typeface="Oswald"/>
                <a:sym typeface="Oswald"/>
              </a:rPr>
              <a:t>Ground</a:t>
            </a:r>
            <a:r>
              <a:rPr lang="en">
                <a:solidFill>
                  <a:schemeClr val="accent5"/>
                </a:solidFill>
                <a:latin typeface="Oswald"/>
                <a:ea typeface="Oswald"/>
                <a:cs typeface="Oswald"/>
                <a:sym typeface="Oswald"/>
              </a:rPr>
              <a:t> </a:t>
            </a:r>
            <a:r>
              <a:rPr lang="en">
                <a:solidFill>
                  <a:srgbClr val="000000"/>
                </a:solidFill>
                <a:latin typeface="Oswald"/>
                <a:ea typeface="Oswald"/>
                <a:cs typeface="Oswald"/>
                <a:sym typeface="Oswald"/>
              </a:rPr>
              <a:t>and Mission Performance </a:t>
            </a:r>
            <a:endParaRPr>
              <a:solidFill>
                <a:srgbClr val="000000"/>
              </a:solidFill>
              <a:latin typeface="Oswald"/>
              <a:ea typeface="Oswald"/>
              <a:cs typeface="Oswald"/>
              <a:sym typeface="Oswald"/>
            </a:endParaRPr>
          </a:p>
        </p:txBody>
      </p:sp>
      <p:sp>
        <p:nvSpPr>
          <p:cNvPr id="162" name="Google Shape;162;p23"/>
          <p:cNvSpPr txBox="1"/>
          <p:nvPr>
            <p:ph idx="1" type="body"/>
          </p:nvPr>
        </p:nvSpPr>
        <p:spPr>
          <a:xfrm>
            <a:off x="301750" y="1278475"/>
            <a:ext cx="3933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All of our tests were conducted at King Farm Park in an open field</a:t>
            </a:r>
            <a:endParaRPr sz="1800">
              <a:solidFill>
                <a:srgbClr val="000000"/>
              </a:solidFill>
              <a:latin typeface="Oswald"/>
              <a:ea typeface="Oswald"/>
              <a:cs typeface="Oswald"/>
              <a:sym typeface="Oswald"/>
            </a:endParaRPr>
          </a:p>
          <a:p>
            <a:pPr indent="-342900" lvl="0" marL="457200" rtl="0" algn="l">
              <a:lnSpc>
                <a:spcPct val="100000"/>
              </a:lnSpc>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Manual flight tests using our “hybrid” strategy and autonomous flight went well</a:t>
            </a:r>
            <a:endParaRPr sz="1800">
              <a:solidFill>
                <a:srgbClr val="000000"/>
              </a:solidFill>
              <a:latin typeface="Oswald"/>
              <a:ea typeface="Oswald"/>
              <a:cs typeface="Oswald"/>
              <a:sym typeface="Oswald"/>
            </a:endParaRPr>
          </a:p>
          <a:p>
            <a:pPr indent="-342900" lvl="0" marL="457200" rtl="0" algn="l">
              <a:lnSpc>
                <a:spcPct val="100000"/>
              </a:lnSpc>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We were consistently able to search for and locate search objectives and were also able to autonomously take off and land</a:t>
            </a:r>
            <a:endParaRPr sz="1800">
              <a:solidFill>
                <a:srgbClr val="000000"/>
              </a:solidFill>
              <a:latin typeface="Oswald"/>
              <a:ea typeface="Oswald"/>
              <a:cs typeface="Oswald"/>
              <a:sym typeface="Oswald"/>
            </a:endParaRPr>
          </a:p>
          <a:p>
            <a:pPr indent="-342900" lvl="0" marL="457200" rtl="0" algn="l">
              <a:lnSpc>
                <a:spcPct val="100000"/>
              </a:lnSpc>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We practiced using our “Map” method to locate the general locations of targets in </a:t>
            </a:r>
            <a:r>
              <a:rPr lang="en" sz="1800">
                <a:solidFill>
                  <a:srgbClr val="000000"/>
                </a:solidFill>
                <a:latin typeface="Oswald"/>
                <a:ea typeface="Oswald"/>
                <a:cs typeface="Oswald"/>
                <a:sym typeface="Oswald"/>
              </a:rPr>
              <a:t>autonomous mode prior to the search mode</a:t>
            </a:r>
            <a:endParaRPr sz="1800">
              <a:solidFill>
                <a:srgbClr val="000000"/>
              </a:solidFill>
              <a:latin typeface="Oswald"/>
              <a:ea typeface="Oswald"/>
              <a:cs typeface="Oswald"/>
              <a:sym typeface="Oswald"/>
            </a:endParaRPr>
          </a:p>
          <a:p>
            <a:pPr indent="0" lvl="0" marL="0" rtl="0" algn="l">
              <a:lnSpc>
                <a:spcPct val="100000"/>
              </a:lnSpc>
              <a:spcBef>
                <a:spcPts val="0"/>
              </a:spcBef>
              <a:spcAft>
                <a:spcPts val="0"/>
              </a:spcAft>
              <a:buNone/>
            </a:pPr>
            <a:r>
              <a:t/>
            </a:r>
            <a:endParaRPr sz="1800">
              <a:solidFill>
                <a:srgbClr val="000000"/>
              </a:solidFill>
              <a:latin typeface="Oswald"/>
              <a:ea typeface="Oswald"/>
              <a:cs typeface="Oswald"/>
              <a:sym typeface="Oswald"/>
            </a:endParaRPr>
          </a:p>
          <a:p>
            <a:pPr indent="0" lvl="0" marL="0" rtl="0" algn="l">
              <a:lnSpc>
                <a:spcPct val="100000"/>
              </a:lnSpc>
              <a:spcBef>
                <a:spcPts val="0"/>
              </a:spcBef>
              <a:spcAft>
                <a:spcPts val="0"/>
              </a:spcAft>
              <a:buNone/>
            </a:pPr>
            <a:r>
              <a:t/>
            </a:r>
            <a:endParaRPr sz="1800">
              <a:solidFill>
                <a:srgbClr val="000000"/>
              </a:solidFill>
              <a:latin typeface="Oswald"/>
              <a:ea typeface="Oswald"/>
              <a:cs typeface="Oswald"/>
              <a:sym typeface="Oswald"/>
            </a:endParaRPr>
          </a:p>
        </p:txBody>
      </p:sp>
      <p:pic>
        <p:nvPicPr>
          <p:cNvPr descr="IMG_2868.jpg" id="163" name="Google Shape;163;p23"/>
          <p:cNvPicPr preferRelativeResize="0"/>
          <p:nvPr/>
        </p:nvPicPr>
        <p:blipFill rotWithShape="1">
          <a:blip r:embed="rId3">
            <a:alphaModFix/>
          </a:blip>
          <a:srcRect b="4705" l="0" r="0" t="9582"/>
          <a:stretch/>
        </p:blipFill>
        <p:spPr>
          <a:xfrm>
            <a:off x="4398000" y="1531125"/>
            <a:ext cx="4593600" cy="2952876"/>
          </a:xfrm>
          <a:prstGeom prst="rect">
            <a:avLst/>
          </a:prstGeom>
          <a:noFill/>
          <a:ln>
            <a:noFill/>
          </a:ln>
        </p:spPr>
      </p:pic>
      <p:sp>
        <p:nvSpPr>
          <p:cNvPr id="164" name="Google Shape;164;p2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24"/>
          <p:cNvSpPr txBox="1"/>
          <p:nvPr>
            <p:ph type="title"/>
          </p:nvPr>
        </p:nvSpPr>
        <p:spPr>
          <a:xfrm>
            <a:off x="0" y="496250"/>
            <a:ext cx="7505700" cy="9546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chemeClr val="accent5"/>
                </a:solidFill>
                <a:latin typeface="Oswald"/>
                <a:ea typeface="Oswald"/>
                <a:cs typeface="Oswald"/>
                <a:sym typeface="Oswald"/>
              </a:rPr>
              <a:t>System</a:t>
            </a:r>
            <a:r>
              <a:rPr lang="en">
                <a:latin typeface="Oswald"/>
                <a:ea typeface="Oswald"/>
                <a:cs typeface="Oswald"/>
                <a:sym typeface="Oswald"/>
              </a:rPr>
              <a:t> </a:t>
            </a:r>
            <a:r>
              <a:rPr lang="en">
                <a:solidFill>
                  <a:schemeClr val="accent5"/>
                </a:solidFill>
                <a:latin typeface="Oswald"/>
                <a:ea typeface="Oswald"/>
                <a:cs typeface="Oswald"/>
                <a:sym typeface="Oswald"/>
              </a:rPr>
              <a:t>Enhancement</a:t>
            </a:r>
            <a:r>
              <a:rPr lang="en">
                <a:latin typeface="Oswald"/>
                <a:ea typeface="Oswald"/>
                <a:cs typeface="Oswald"/>
                <a:sym typeface="Oswald"/>
              </a:rPr>
              <a:t> - </a:t>
            </a:r>
            <a:r>
              <a:rPr lang="en">
                <a:solidFill>
                  <a:srgbClr val="000000"/>
                </a:solidFill>
                <a:latin typeface="Oswald"/>
                <a:ea typeface="Oswald"/>
                <a:cs typeface="Oswald"/>
                <a:sym typeface="Oswald"/>
              </a:rPr>
              <a:t>New Landing </a:t>
            </a:r>
            <a:r>
              <a:rPr lang="en">
                <a:solidFill>
                  <a:srgbClr val="000000"/>
                </a:solidFill>
                <a:latin typeface="Oswald"/>
                <a:ea typeface="Oswald"/>
                <a:cs typeface="Oswald"/>
                <a:sym typeface="Oswald"/>
              </a:rPr>
              <a:t>Gear</a:t>
            </a:r>
            <a:endParaRPr>
              <a:solidFill>
                <a:srgbClr val="000000"/>
              </a:solidFill>
              <a:latin typeface="Oswald"/>
              <a:ea typeface="Oswald"/>
              <a:cs typeface="Oswald"/>
              <a:sym typeface="Oswald"/>
            </a:endParaRPr>
          </a:p>
        </p:txBody>
      </p:sp>
      <p:sp>
        <p:nvSpPr>
          <p:cNvPr id="170" name="Google Shape;170;p24"/>
          <p:cNvSpPr txBox="1"/>
          <p:nvPr>
            <p:ph idx="1" type="body"/>
          </p:nvPr>
        </p:nvSpPr>
        <p:spPr>
          <a:xfrm>
            <a:off x="332150" y="14369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71" name="Google Shape;171;p24"/>
          <p:cNvSpPr txBox="1"/>
          <p:nvPr>
            <p:ph idx="2" type="body"/>
          </p:nvPr>
        </p:nvSpPr>
        <p:spPr>
          <a:xfrm>
            <a:off x="152400" y="1632200"/>
            <a:ext cx="3613200" cy="313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000000"/>
              </a:solidFill>
              <a:latin typeface="Oswald"/>
              <a:ea typeface="Oswald"/>
              <a:cs typeface="Oswald"/>
              <a:sym typeface="Oswald"/>
            </a:endParaRPr>
          </a:p>
          <a:p>
            <a:pPr indent="-342900" lvl="0" marL="457200" rtl="0" algn="l">
              <a:spcBef>
                <a:spcPts val="160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The interface between the legs and the aircraft are 4 custom 3D-printed pieces</a:t>
            </a:r>
            <a:endParaRPr sz="1800">
              <a:solidFill>
                <a:srgbClr val="000000"/>
              </a:solidFill>
              <a:latin typeface="Oswald"/>
              <a:ea typeface="Oswald"/>
              <a:cs typeface="Oswald"/>
              <a:sym typeface="Oswald"/>
            </a:endParaRPr>
          </a:p>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Our new landing gear ensures that we land upright 100% of the time!</a:t>
            </a:r>
            <a:endParaRPr sz="1800">
              <a:solidFill>
                <a:srgbClr val="000000"/>
              </a:solidFill>
              <a:latin typeface="Oswald"/>
              <a:ea typeface="Oswald"/>
              <a:cs typeface="Oswald"/>
              <a:sym typeface="Oswald"/>
            </a:endParaRPr>
          </a:p>
        </p:txBody>
      </p:sp>
      <p:pic>
        <p:nvPicPr>
          <p:cNvPr id="172" name="Google Shape;172;p24"/>
          <p:cNvPicPr preferRelativeResize="0"/>
          <p:nvPr/>
        </p:nvPicPr>
        <p:blipFill>
          <a:blip r:embed="rId3">
            <a:alphaModFix/>
          </a:blip>
          <a:stretch>
            <a:fillRect/>
          </a:stretch>
        </p:blipFill>
        <p:spPr>
          <a:xfrm>
            <a:off x="3768550" y="2364675"/>
            <a:ext cx="3146598" cy="2359949"/>
          </a:xfrm>
          <a:prstGeom prst="rect">
            <a:avLst/>
          </a:prstGeom>
          <a:noFill/>
          <a:ln>
            <a:noFill/>
          </a:ln>
        </p:spPr>
      </p:pic>
      <p:sp>
        <p:nvSpPr>
          <p:cNvPr id="173" name="Google Shape;173;p24"/>
          <p:cNvSpPr txBox="1"/>
          <p:nvPr/>
        </p:nvSpPr>
        <p:spPr>
          <a:xfrm>
            <a:off x="152400" y="1526650"/>
            <a:ext cx="6632100" cy="671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0000"/>
              </a:buClr>
              <a:buSzPts val="1800"/>
              <a:buFont typeface="Oswald"/>
              <a:buChar char="●"/>
            </a:pPr>
            <a:r>
              <a:rPr lang="en" sz="1800">
                <a:latin typeface="Oswald"/>
                <a:ea typeface="Oswald"/>
                <a:cs typeface="Oswald"/>
                <a:sym typeface="Oswald"/>
              </a:rPr>
              <a:t>The landing gear uses the same carbon fiber rods from the stock landing gear, but we cut them to achieve greater stability.</a:t>
            </a:r>
            <a:endParaRPr/>
          </a:p>
        </p:txBody>
      </p:sp>
      <p:pic>
        <p:nvPicPr>
          <p:cNvPr id="174" name="Google Shape;174;p24"/>
          <p:cNvPicPr preferRelativeResize="0"/>
          <p:nvPr/>
        </p:nvPicPr>
        <p:blipFill>
          <a:blip r:embed="rId4">
            <a:alphaModFix/>
          </a:blip>
          <a:stretch>
            <a:fillRect/>
          </a:stretch>
        </p:blipFill>
        <p:spPr>
          <a:xfrm>
            <a:off x="6994300" y="1362518"/>
            <a:ext cx="2076450" cy="3279956"/>
          </a:xfrm>
          <a:prstGeom prst="rect">
            <a:avLst/>
          </a:prstGeom>
          <a:noFill/>
          <a:ln>
            <a:noFill/>
          </a:ln>
        </p:spPr>
      </p:pic>
      <p:sp>
        <p:nvSpPr>
          <p:cNvPr id="175" name="Google Shape;175;p2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25"/>
          <p:cNvSpPr txBox="1"/>
          <p:nvPr>
            <p:ph type="title"/>
          </p:nvPr>
        </p:nvSpPr>
        <p:spPr>
          <a:xfrm>
            <a:off x="13600" y="513325"/>
            <a:ext cx="90750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Oswald"/>
                <a:ea typeface="Oswald"/>
                <a:cs typeface="Oswald"/>
                <a:sym typeface="Oswald"/>
              </a:rPr>
              <a:t>Corrective Actions Taken to Improve Effectiveness </a:t>
            </a:r>
            <a:r>
              <a:rPr lang="en">
                <a:solidFill>
                  <a:schemeClr val="accent5"/>
                </a:solidFill>
                <a:latin typeface="Oswald"/>
                <a:ea typeface="Oswald"/>
                <a:cs typeface="Oswald"/>
                <a:sym typeface="Oswald"/>
              </a:rPr>
              <a:t>of Mission </a:t>
            </a:r>
            <a:endParaRPr>
              <a:solidFill>
                <a:schemeClr val="accent5"/>
              </a:solidFill>
              <a:latin typeface="Oswald"/>
              <a:ea typeface="Oswald"/>
              <a:cs typeface="Oswald"/>
              <a:sym typeface="Oswald"/>
            </a:endParaRPr>
          </a:p>
        </p:txBody>
      </p:sp>
      <p:sp>
        <p:nvSpPr>
          <p:cNvPr id="181" name="Google Shape;181;p25"/>
          <p:cNvSpPr/>
          <p:nvPr/>
        </p:nvSpPr>
        <p:spPr>
          <a:xfrm>
            <a:off x="166000" y="1125075"/>
            <a:ext cx="4382100" cy="3978300"/>
          </a:xfrm>
          <a:prstGeom prst="roundRect">
            <a:avLst>
              <a:gd fmla="val 16667" name="adj"/>
            </a:avLst>
          </a:prstGeom>
          <a:solidFill>
            <a:srgbClr val="00992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5"/>
          <p:cNvSpPr/>
          <p:nvPr/>
        </p:nvSpPr>
        <p:spPr>
          <a:xfrm>
            <a:off x="4638175" y="1048525"/>
            <a:ext cx="4382100" cy="4018500"/>
          </a:xfrm>
          <a:prstGeom prst="roundRect">
            <a:avLst>
              <a:gd fmla="val 16667" name="adj"/>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5"/>
          <p:cNvSpPr txBox="1"/>
          <p:nvPr/>
        </p:nvSpPr>
        <p:spPr>
          <a:xfrm>
            <a:off x="657400" y="1174225"/>
            <a:ext cx="3369900" cy="2583900"/>
          </a:xfrm>
          <a:prstGeom prst="rect">
            <a:avLst/>
          </a:prstGeom>
          <a:solidFill>
            <a:srgbClr val="00992B"/>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swald"/>
                <a:ea typeface="Oswald"/>
                <a:cs typeface="Oswald"/>
                <a:sym typeface="Oswald"/>
              </a:rPr>
              <a:t>Worked Well:</a:t>
            </a:r>
            <a:endParaRPr sz="1800">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Single &amp;</a:t>
            </a:r>
            <a:r>
              <a:rPr lang="en" sz="1800">
                <a:solidFill>
                  <a:srgbClr val="FFFFFF"/>
                </a:solidFill>
                <a:latin typeface="Oswald"/>
                <a:ea typeface="Oswald"/>
                <a:cs typeface="Oswald"/>
                <a:sym typeface="Oswald"/>
              </a:rPr>
              <a:t> Balloon Drop System</a:t>
            </a:r>
            <a:endParaRPr sz="1800">
              <a:solidFill>
                <a:srgbClr val="FFFFFF"/>
              </a:solidFill>
              <a:latin typeface="Oswald"/>
              <a:ea typeface="Oswald"/>
              <a:cs typeface="Oswald"/>
              <a:sym typeface="Oswald"/>
            </a:endParaRPr>
          </a:p>
          <a:p>
            <a:pPr indent="-342900" lvl="1" marL="9144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Increased Flight Time and Improved Reliability</a:t>
            </a:r>
            <a:endParaRPr sz="1800">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New motor arm design keeping motor mounts aligned</a:t>
            </a:r>
            <a:endParaRPr sz="1800">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Shortened Balloon Holder </a:t>
            </a:r>
            <a:endParaRPr sz="1800">
              <a:solidFill>
                <a:srgbClr val="FFFFFF"/>
              </a:solidFill>
              <a:latin typeface="Oswald"/>
              <a:ea typeface="Oswald"/>
              <a:cs typeface="Oswald"/>
              <a:sym typeface="Oswald"/>
            </a:endParaRPr>
          </a:p>
          <a:p>
            <a:pPr indent="-342900" lvl="1" marL="9144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provides more balloon compression and less room for balloon movement</a:t>
            </a:r>
            <a:endParaRPr sz="1800">
              <a:solidFill>
                <a:srgbClr val="FFFFFF"/>
              </a:solidFill>
              <a:latin typeface="Oswald"/>
              <a:ea typeface="Oswald"/>
              <a:cs typeface="Oswald"/>
              <a:sym typeface="Oswald"/>
            </a:endParaRPr>
          </a:p>
          <a:p>
            <a:pPr indent="-342900" lvl="0" marL="457200" rtl="0" algn="l">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In tests able to locate, identify, and drop balloons over targets autonomously </a:t>
            </a:r>
            <a:endParaRPr sz="1800">
              <a:solidFill>
                <a:srgbClr val="FFFFFF"/>
              </a:solidFill>
              <a:latin typeface="Oswald"/>
              <a:ea typeface="Oswald"/>
              <a:cs typeface="Oswald"/>
              <a:sym typeface="Oswald"/>
            </a:endParaRPr>
          </a:p>
        </p:txBody>
      </p:sp>
      <p:sp>
        <p:nvSpPr>
          <p:cNvPr id="184" name="Google Shape;184;p25"/>
          <p:cNvSpPr txBox="1"/>
          <p:nvPr/>
        </p:nvSpPr>
        <p:spPr>
          <a:xfrm>
            <a:off x="4940925" y="1241650"/>
            <a:ext cx="3563100" cy="29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800">
                <a:solidFill>
                  <a:srgbClr val="FFFFFF"/>
                </a:solidFill>
                <a:latin typeface="Oswald"/>
                <a:ea typeface="Oswald"/>
                <a:cs typeface="Oswald"/>
                <a:sym typeface="Oswald"/>
              </a:rPr>
              <a:t>Didn’t Work:</a:t>
            </a:r>
            <a:endParaRPr sz="1800">
              <a:solidFill>
                <a:srgbClr val="FFFFFF"/>
              </a:solidFill>
              <a:latin typeface="Oswald"/>
              <a:ea typeface="Oswald"/>
              <a:cs typeface="Oswald"/>
              <a:sym typeface="Oswald"/>
            </a:endParaRPr>
          </a:p>
          <a:p>
            <a:pPr indent="-342900" lvl="0" marL="457200" marR="0" rtl="0" algn="l">
              <a:lnSpc>
                <a:spcPct val="100000"/>
              </a:lnSpc>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Initial</a:t>
            </a:r>
            <a:r>
              <a:rPr lang="en" sz="1800">
                <a:solidFill>
                  <a:srgbClr val="FFFFFF"/>
                </a:solidFill>
                <a:latin typeface="Oswald"/>
                <a:ea typeface="Oswald"/>
                <a:cs typeface="Oswald"/>
                <a:sym typeface="Oswald"/>
              </a:rPr>
              <a:t> </a:t>
            </a:r>
            <a:r>
              <a:rPr lang="en" sz="1800">
                <a:solidFill>
                  <a:srgbClr val="FFFFFF"/>
                </a:solidFill>
                <a:latin typeface="Oswald"/>
                <a:ea typeface="Oswald"/>
                <a:cs typeface="Oswald"/>
                <a:sym typeface="Oswald"/>
              </a:rPr>
              <a:t>Double Balloon Drop System </a:t>
            </a:r>
            <a:endParaRPr sz="1800">
              <a:solidFill>
                <a:srgbClr val="FFFFFF"/>
              </a:solidFill>
              <a:latin typeface="Oswald"/>
              <a:ea typeface="Oswald"/>
              <a:cs typeface="Oswald"/>
              <a:sym typeface="Oswald"/>
            </a:endParaRPr>
          </a:p>
          <a:p>
            <a:pPr indent="-342900" lvl="1" marL="914400" marR="0" rtl="0" algn="l">
              <a:lnSpc>
                <a:spcPct val="100000"/>
              </a:lnSpc>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Increased Amp Draw and Decreased Battery Life </a:t>
            </a:r>
            <a:endParaRPr sz="1800">
              <a:solidFill>
                <a:srgbClr val="FFFFFF"/>
              </a:solidFill>
              <a:latin typeface="Oswald"/>
              <a:ea typeface="Oswald"/>
              <a:cs typeface="Oswald"/>
              <a:sym typeface="Oswald"/>
            </a:endParaRPr>
          </a:p>
          <a:p>
            <a:pPr indent="-342900" lvl="0" marL="457200" marR="0" rtl="0" algn="l">
              <a:lnSpc>
                <a:spcPct val="100000"/>
              </a:lnSpc>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Motor Mounts Misaligned to Frame</a:t>
            </a:r>
            <a:endParaRPr sz="1800">
              <a:solidFill>
                <a:srgbClr val="FFFFFF"/>
              </a:solidFill>
              <a:latin typeface="Oswald"/>
              <a:ea typeface="Oswald"/>
              <a:cs typeface="Oswald"/>
              <a:sym typeface="Oswald"/>
            </a:endParaRPr>
          </a:p>
          <a:p>
            <a:pPr indent="-342900" lvl="1" marL="914400" marR="0" rtl="0" algn="l">
              <a:lnSpc>
                <a:spcPct val="100000"/>
              </a:lnSpc>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Increased Vibrations/Caused Failsafe</a:t>
            </a:r>
            <a:endParaRPr sz="1800">
              <a:solidFill>
                <a:srgbClr val="FFFFFF"/>
              </a:solidFill>
              <a:latin typeface="Oswald"/>
              <a:ea typeface="Oswald"/>
              <a:cs typeface="Oswald"/>
              <a:sym typeface="Oswald"/>
            </a:endParaRPr>
          </a:p>
          <a:p>
            <a:pPr indent="-342900" lvl="0" marL="457200" marR="0" rtl="0" algn="l">
              <a:lnSpc>
                <a:spcPct val="100000"/>
              </a:lnSpc>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Standing Wave Formation in Balloons</a:t>
            </a:r>
            <a:endParaRPr sz="1800">
              <a:solidFill>
                <a:srgbClr val="FFFFFF"/>
              </a:solidFill>
              <a:latin typeface="Oswald"/>
              <a:ea typeface="Oswald"/>
              <a:cs typeface="Oswald"/>
              <a:sym typeface="Oswald"/>
            </a:endParaRPr>
          </a:p>
          <a:p>
            <a:pPr indent="-342900" lvl="1" marL="914400" marR="0" rtl="0" algn="l">
              <a:lnSpc>
                <a:spcPct val="100000"/>
              </a:lnSpc>
              <a:spcBef>
                <a:spcPts val="0"/>
              </a:spcBef>
              <a:spcAft>
                <a:spcPts val="0"/>
              </a:spcAft>
              <a:buClr>
                <a:srgbClr val="FFFFFF"/>
              </a:buClr>
              <a:buSzPts val="1800"/>
              <a:buFont typeface="Oswald"/>
              <a:buChar char="○"/>
            </a:pPr>
            <a:r>
              <a:rPr lang="en" sz="1800">
                <a:solidFill>
                  <a:srgbClr val="FFFFFF"/>
                </a:solidFill>
                <a:latin typeface="Oswald"/>
                <a:ea typeface="Oswald"/>
                <a:cs typeface="Oswald"/>
                <a:sym typeface="Oswald"/>
              </a:rPr>
              <a:t>Made Quad Unmanageable in the Air</a:t>
            </a:r>
            <a:endParaRPr sz="1800">
              <a:solidFill>
                <a:srgbClr val="FFFFFF"/>
              </a:solidFill>
              <a:latin typeface="Oswald"/>
              <a:ea typeface="Oswald"/>
              <a:cs typeface="Oswald"/>
              <a:sym typeface="Oswald"/>
            </a:endParaRPr>
          </a:p>
        </p:txBody>
      </p:sp>
      <p:sp>
        <p:nvSpPr>
          <p:cNvPr id="185" name="Google Shape;185;p25"/>
          <p:cNvSpPr/>
          <p:nvPr/>
        </p:nvSpPr>
        <p:spPr>
          <a:xfrm rot="-8504818">
            <a:off x="4007754" y="3997052"/>
            <a:ext cx="1128509" cy="1028758"/>
          </a:xfrm>
          <a:prstGeom prst="bentArrow">
            <a:avLst>
              <a:gd fmla="val 25000" name="adj1"/>
              <a:gd fmla="val 25000" name="adj2"/>
              <a:gd fmla="val 25000" name="adj3"/>
              <a:gd fmla="val 43750" name="adj4"/>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26"/>
          <p:cNvSpPr txBox="1"/>
          <p:nvPr>
            <p:ph type="title"/>
          </p:nvPr>
        </p:nvSpPr>
        <p:spPr>
          <a:xfrm>
            <a:off x="13600" y="5133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Oswald"/>
                <a:ea typeface="Oswald"/>
                <a:cs typeface="Oswald"/>
                <a:sym typeface="Oswald"/>
              </a:rPr>
              <a:t>Evidence of Mission Accomplishments</a:t>
            </a:r>
            <a:endParaRPr>
              <a:solidFill>
                <a:schemeClr val="accent5"/>
              </a:solidFill>
              <a:latin typeface="Oswald"/>
              <a:ea typeface="Oswald"/>
              <a:cs typeface="Oswald"/>
              <a:sym typeface="Oswald"/>
            </a:endParaRPr>
          </a:p>
        </p:txBody>
      </p:sp>
      <p:sp>
        <p:nvSpPr>
          <p:cNvPr id="192" name="Google Shape;192;p26"/>
          <p:cNvSpPr txBox="1"/>
          <p:nvPr>
            <p:ph idx="1" type="body"/>
          </p:nvPr>
        </p:nvSpPr>
        <p:spPr>
          <a:xfrm>
            <a:off x="-44125" y="1224575"/>
            <a:ext cx="6108900" cy="3482700"/>
          </a:xfrm>
          <a:prstGeom prst="rect">
            <a:avLst/>
          </a:prstGeom>
        </p:spPr>
        <p:txBody>
          <a:bodyPr anchorCtr="0" anchor="t" bIns="91425" lIns="91425" spcFirstLastPara="1" rIns="91425" wrap="square" tIns="91425">
            <a:noAutofit/>
          </a:bodyPr>
          <a:lstStyle/>
          <a:p>
            <a:pPr indent="-361950" lvl="0" marL="457200" rtl="0" algn="l">
              <a:lnSpc>
                <a:spcPct val="115000"/>
              </a:lnSpc>
              <a:spcBef>
                <a:spcPts val="0"/>
              </a:spcBef>
              <a:spcAft>
                <a:spcPts val="0"/>
              </a:spcAft>
              <a:buClr>
                <a:srgbClr val="000000"/>
              </a:buClr>
              <a:buSzPts val="2100"/>
              <a:buFont typeface="Oswald"/>
              <a:buChar char="●"/>
            </a:pPr>
            <a:r>
              <a:rPr lang="en" sz="2100">
                <a:solidFill>
                  <a:srgbClr val="000000"/>
                </a:solidFill>
                <a:latin typeface="Oswald"/>
                <a:ea typeface="Oswald"/>
                <a:cs typeface="Oswald"/>
                <a:sym typeface="Oswald"/>
              </a:rPr>
              <a:t>More than 20 </a:t>
            </a:r>
            <a:r>
              <a:rPr lang="en" sz="2100">
                <a:solidFill>
                  <a:srgbClr val="000000"/>
                </a:solidFill>
                <a:latin typeface="Oswald"/>
                <a:ea typeface="Oswald"/>
                <a:cs typeface="Oswald"/>
                <a:sym typeface="Oswald"/>
              </a:rPr>
              <a:t>successful</a:t>
            </a:r>
            <a:r>
              <a:rPr lang="en" sz="2100">
                <a:solidFill>
                  <a:srgbClr val="000000"/>
                </a:solidFill>
                <a:latin typeface="Oswald"/>
                <a:ea typeface="Oswald"/>
                <a:cs typeface="Oswald"/>
                <a:sym typeface="Oswald"/>
              </a:rPr>
              <a:t> flights which included carrying </a:t>
            </a:r>
            <a:r>
              <a:rPr lang="en" sz="2100">
                <a:solidFill>
                  <a:srgbClr val="000000"/>
                </a:solidFill>
                <a:latin typeface="Oswald"/>
                <a:ea typeface="Oswald"/>
                <a:cs typeface="Oswald"/>
                <a:sym typeface="Oswald"/>
              </a:rPr>
              <a:t>balloons</a:t>
            </a:r>
            <a:r>
              <a:rPr lang="en" sz="2100">
                <a:solidFill>
                  <a:srgbClr val="000000"/>
                </a:solidFill>
                <a:latin typeface="Oswald"/>
                <a:ea typeface="Oswald"/>
                <a:cs typeface="Oswald"/>
                <a:sym typeface="Oswald"/>
              </a:rPr>
              <a:t>, </a:t>
            </a:r>
            <a:r>
              <a:rPr lang="en" sz="2100">
                <a:solidFill>
                  <a:srgbClr val="000000"/>
                </a:solidFill>
                <a:latin typeface="Oswald"/>
                <a:ea typeface="Oswald"/>
                <a:cs typeface="Oswald"/>
                <a:sym typeface="Oswald"/>
              </a:rPr>
              <a:t>autonomous missions, and use of hybrid method</a:t>
            </a:r>
            <a:endParaRPr sz="2100">
              <a:solidFill>
                <a:srgbClr val="000000"/>
              </a:solidFill>
              <a:latin typeface="Oswald"/>
              <a:ea typeface="Oswald"/>
              <a:cs typeface="Oswald"/>
              <a:sym typeface="Oswald"/>
            </a:endParaRPr>
          </a:p>
          <a:p>
            <a:pPr indent="-361950" lvl="0" marL="457200" rtl="0" algn="l">
              <a:lnSpc>
                <a:spcPct val="115000"/>
              </a:lnSpc>
              <a:spcBef>
                <a:spcPts val="0"/>
              </a:spcBef>
              <a:spcAft>
                <a:spcPts val="0"/>
              </a:spcAft>
              <a:buClr>
                <a:srgbClr val="000000"/>
              </a:buClr>
              <a:buSzPts val="2100"/>
              <a:buFont typeface="Oswald"/>
              <a:buChar char="●"/>
            </a:pPr>
            <a:r>
              <a:rPr lang="en" sz="2100">
                <a:solidFill>
                  <a:srgbClr val="000000"/>
                </a:solidFill>
                <a:latin typeface="Oswald"/>
                <a:ea typeface="Oswald"/>
                <a:cs typeface="Oswald"/>
                <a:sym typeface="Oswald"/>
              </a:rPr>
              <a:t>Successful identification of target objects</a:t>
            </a:r>
            <a:endParaRPr sz="2100">
              <a:solidFill>
                <a:srgbClr val="000000"/>
              </a:solidFill>
              <a:latin typeface="Oswald"/>
              <a:ea typeface="Oswald"/>
              <a:cs typeface="Oswald"/>
              <a:sym typeface="Oswald"/>
            </a:endParaRPr>
          </a:p>
          <a:p>
            <a:pPr indent="-361950" lvl="0" marL="457200" rtl="0" algn="l">
              <a:lnSpc>
                <a:spcPct val="115000"/>
              </a:lnSpc>
              <a:spcBef>
                <a:spcPts val="0"/>
              </a:spcBef>
              <a:spcAft>
                <a:spcPts val="0"/>
              </a:spcAft>
              <a:buClr>
                <a:srgbClr val="000000"/>
              </a:buClr>
              <a:buSzPts val="2100"/>
              <a:buFont typeface="Oswald"/>
              <a:buChar char="●"/>
            </a:pPr>
            <a:r>
              <a:rPr lang="en" sz="2100">
                <a:solidFill>
                  <a:srgbClr val="000000"/>
                </a:solidFill>
                <a:latin typeface="Oswald"/>
                <a:ea typeface="Oswald"/>
                <a:cs typeface="Oswald"/>
                <a:sym typeface="Oswald"/>
              </a:rPr>
              <a:t>Balloons landing less than </a:t>
            </a:r>
            <a:r>
              <a:rPr lang="en" sz="2100">
                <a:solidFill>
                  <a:srgbClr val="000000"/>
                </a:solidFill>
                <a:latin typeface="Oswald"/>
                <a:ea typeface="Oswald"/>
                <a:cs typeface="Oswald"/>
                <a:sym typeface="Oswald"/>
              </a:rPr>
              <a:t>10 ft</a:t>
            </a:r>
            <a:r>
              <a:rPr lang="en" sz="2100">
                <a:solidFill>
                  <a:srgbClr val="000000"/>
                </a:solidFill>
                <a:latin typeface="Oswald"/>
                <a:ea typeface="Oswald"/>
                <a:cs typeface="Oswald"/>
                <a:sym typeface="Oswald"/>
              </a:rPr>
              <a:t> from desired targets</a:t>
            </a:r>
            <a:endParaRPr sz="2100">
              <a:solidFill>
                <a:srgbClr val="000000"/>
              </a:solidFill>
              <a:latin typeface="Oswald"/>
              <a:ea typeface="Oswald"/>
              <a:cs typeface="Oswald"/>
              <a:sym typeface="Oswald"/>
            </a:endParaRPr>
          </a:p>
          <a:p>
            <a:pPr indent="-361950" lvl="0" marL="457200" rtl="0" algn="l">
              <a:lnSpc>
                <a:spcPct val="115000"/>
              </a:lnSpc>
              <a:spcBef>
                <a:spcPts val="0"/>
              </a:spcBef>
              <a:spcAft>
                <a:spcPts val="0"/>
              </a:spcAft>
              <a:buClr>
                <a:srgbClr val="000000"/>
              </a:buClr>
              <a:buSzPts val="2100"/>
              <a:buFont typeface="Oswald"/>
              <a:buChar char="●"/>
            </a:pPr>
            <a:r>
              <a:rPr lang="en" sz="2100">
                <a:solidFill>
                  <a:srgbClr val="000000"/>
                </a:solidFill>
                <a:latin typeface="Oswald"/>
                <a:ea typeface="Oswald"/>
                <a:cs typeface="Oswald"/>
                <a:sym typeface="Oswald"/>
              </a:rPr>
              <a:t>Safety protocols executed effectively to prevent unsafe deviations from the planned mission when in autonomous mode</a:t>
            </a:r>
            <a:endParaRPr sz="2100">
              <a:solidFill>
                <a:srgbClr val="000000"/>
              </a:solidFill>
              <a:latin typeface="Oswald"/>
              <a:ea typeface="Oswald"/>
              <a:cs typeface="Oswald"/>
              <a:sym typeface="Oswald"/>
            </a:endParaRPr>
          </a:p>
          <a:p>
            <a:pPr indent="-361950" lvl="0" marL="457200" rtl="0" algn="l">
              <a:lnSpc>
                <a:spcPct val="115000"/>
              </a:lnSpc>
              <a:spcBef>
                <a:spcPts val="0"/>
              </a:spcBef>
              <a:spcAft>
                <a:spcPts val="0"/>
              </a:spcAft>
              <a:buClr>
                <a:srgbClr val="000000"/>
              </a:buClr>
              <a:buSzPts val="2100"/>
              <a:buFont typeface="Oswald"/>
              <a:buChar char="●"/>
            </a:pPr>
            <a:r>
              <a:rPr lang="en" sz="2100">
                <a:solidFill>
                  <a:srgbClr val="000000"/>
                </a:solidFill>
                <a:latin typeface="Oswald"/>
                <a:ea typeface="Oswald"/>
                <a:cs typeface="Oswald"/>
                <a:sym typeface="Oswald"/>
              </a:rPr>
              <a:t>Problems solved through effective team communication</a:t>
            </a:r>
            <a:endParaRPr sz="2100">
              <a:solidFill>
                <a:srgbClr val="000000"/>
              </a:solidFill>
              <a:latin typeface="Oswald"/>
              <a:ea typeface="Oswald"/>
              <a:cs typeface="Oswald"/>
              <a:sym typeface="Oswald"/>
            </a:endParaRPr>
          </a:p>
        </p:txBody>
      </p:sp>
      <p:pic>
        <p:nvPicPr>
          <p:cNvPr id="193" name="Google Shape;193;p26"/>
          <p:cNvPicPr preferRelativeResize="0"/>
          <p:nvPr/>
        </p:nvPicPr>
        <p:blipFill rotWithShape="1">
          <a:blip r:embed="rId3">
            <a:alphaModFix/>
          </a:blip>
          <a:srcRect b="29720" l="0" r="0" t="0"/>
          <a:stretch/>
        </p:blipFill>
        <p:spPr>
          <a:xfrm>
            <a:off x="6130725" y="1385075"/>
            <a:ext cx="2750201" cy="2714902"/>
          </a:xfrm>
          <a:prstGeom prst="rect">
            <a:avLst/>
          </a:prstGeom>
          <a:noFill/>
          <a:ln cap="flat" cmpd="sng" w="9525">
            <a:solidFill>
              <a:srgbClr val="000000"/>
            </a:solidFill>
            <a:prstDash val="solid"/>
            <a:round/>
            <a:headEnd len="sm" w="sm" type="none"/>
            <a:tailEnd len="sm" w="sm" type="none"/>
          </a:ln>
        </p:spPr>
      </p:pic>
      <p:sp>
        <p:nvSpPr>
          <p:cNvPr id="194" name="Google Shape;194;p2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27"/>
          <p:cNvSpPr txBox="1"/>
          <p:nvPr>
            <p:ph type="title"/>
          </p:nvPr>
        </p:nvSpPr>
        <p:spPr>
          <a:xfrm>
            <a:off x="33325" y="474850"/>
            <a:ext cx="9045300" cy="9546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chemeClr val="accent5"/>
                </a:solidFill>
                <a:latin typeface="Oswald"/>
                <a:ea typeface="Oswald"/>
                <a:cs typeface="Oswald"/>
                <a:sym typeface="Oswald"/>
              </a:rPr>
              <a:t>Pre-Mission Briefing - </a:t>
            </a:r>
            <a:r>
              <a:rPr lang="en">
                <a:solidFill>
                  <a:srgbClr val="000000"/>
                </a:solidFill>
                <a:latin typeface="Oswald"/>
                <a:ea typeface="Oswald"/>
                <a:cs typeface="Oswald"/>
                <a:sym typeface="Oswald"/>
              </a:rPr>
              <a:t>Personnel Resourcing &amp; Communications </a:t>
            </a:r>
            <a:endParaRPr>
              <a:solidFill>
                <a:srgbClr val="000000"/>
              </a:solidFill>
              <a:latin typeface="Oswald"/>
              <a:ea typeface="Oswald"/>
              <a:cs typeface="Oswald"/>
              <a:sym typeface="Oswald"/>
            </a:endParaRPr>
          </a:p>
        </p:txBody>
      </p:sp>
      <p:pic>
        <p:nvPicPr>
          <p:cNvPr id="200" name="Google Shape;200;p27"/>
          <p:cNvPicPr preferRelativeResize="0"/>
          <p:nvPr/>
        </p:nvPicPr>
        <p:blipFill>
          <a:blip r:embed="rId3">
            <a:alphaModFix/>
          </a:blip>
          <a:stretch>
            <a:fillRect/>
          </a:stretch>
        </p:blipFill>
        <p:spPr>
          <a:xfrm>
            <a:off x="5569725" y="1581850"/>
            <a:ext cx="3421874" cy="2566406"/>
          </a:xfrm>
          <a:prstGeom prst="rect">
            <a:avLst/>
          </a:prstGeom>
          <a:noFill/>
          <a:ln cap="flat" cmpd="sng" w="9525">
            <a:solidFill>
              <a:srgbClr val="000000"/>
            </a:solidFill>
            <a:prstDash val="solid"/>
            <a:round/>
            <a:headEnd len="sm" w="sm" type="none"/>
            <a:tailEnd len="sm" w="sm" type="none"/>
          </a:ln>
        </p:spPr>
      </p:pic>
      <p:cxnSp>
        <p:nvCxnSpPr>
          <p:cNvPr id="201" name="Google Shape;201;p27"/>
          <p:cNvCxnSpPr/>
          <p:nvPr/>
        </p:nvCxnSpPr>
        <p:spPr>
          <a:xfrm>
            <a:off x="1225175" y="1371600"/>
            <a:ext cx="0" cy="3303000"/>
          </a:xfrm>
          <a:prstGeom prst="straightConnector1">
            <a:avLst/>
          </a:prstGeom>
          <a:noFill/>
          <a:ln cap="flat" cmpd="sng" w="9525">
            <a:solidFill>
              <a:schemeClr val="dk2"/>
            </a:solidFill>
            <a:prstDash val="solid"/>
            <a:round/>
            <a:headEnd len="med" w="med" type="none"/>
            <a:tailEnd len="med" w="med" type="none"/>
          </a:ln>
        </p:spPr>
      </p:cxnSp>
      <p:graphicFrame>
        <p:nvGraphicFramePr>
          <p:cNvPr id="202" name="Google Shape;202;p27"/>
          <p:cNvGraphicFramePr/>
          <p:nvPr/>
        </p:nvGraphicFramePr>
        <p:xfrm>
          <a:off x="311700" y="1322525"/>
          <a:ext cx="3000000" cy="3000000"/>
        </p:xfrm>
        <a:graphic>
          <a:graphicData uri="http://schemas.openxmlformats.org/drawingml/2006/table">
            <a:tbl>
              <a:tblPr>
                <a:noFill/>
                <a:tableStyleId>{08AF3BC2-C194-4C48-97E4-CDECB7B8AEEF}</a:tableStyleId>
              </a:tblPr>
              <a:tblGrid>
                <a:gridCol w="1195875"/>
                <a:gridCol w="3909750"/>
              </a:tblGrid>
              <a:tr h="716825">
                <a:tc>
                  <a:txBody>
                    <a:bodyPr>
                      <a:noAutofit/>
                    </a:bodyPr>
                    <a:lstStyle/>
                    <a:p>
                      <a:pPr indent="0" lvl="0" marL="0" rtl="0" algn="l">
                        <a:spcBef>
                          <a:spcPts val="0"/>
                        </a:spcBef>
                        <a:spcAft>
                          <a:spcPts val="0"/>
                        </a:spcAft>
                        <a:buNone/>
                      </a:pPr>
                      <a:r>
                        <a:rPr i="1" lang="en" sz="1800">
                          <a:latin typeface="Oswald"/>
                          <a:ea typeface="Oswald"/>
                          <a:cs typeface="Oswald"/>
                          <a:sym typeface="Oswald"/>
                        </a:rPr>
                        <a:t>Visesh</a:t>
                      </a:r>
                      <a:endParaRPr i="1" sz="1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i="1" lang="en" sz="1800">
                          <a:solidFill>
                            <a:srgbClr val="85200C"/>
                          </a:solidFill>
                          <a:latin typeface="Oswald"/>
                          <a:ea typeface="Oswald"/>
                          <a:cs typeface="Oswald"/>
                          <a:sym typeface="Oswald"/>
                        </a:rPr>
                        <a:t>Primary Pilot in Command </a:t>
                      </a:r>
                      <a:endParaRPr i="1" sz="1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16825">
                <a:tc>
                  <a:txBody>
                    <a:bodyPr>
                      <a:noAutofit/>
                    </a:bodyPr>
                    <a:lstStyle/>
                    <a:p>
                      <a:pPr indent="0" lvl="0" marL="0" rtl="0" algn="l">
                        <a:spcBef>
                          <a:spcPts val="0"/>
                        </a:spcBef>
                        <a:spcAft>
                          <a:spcPts val="0"/>
                        </a:spcAft>
                        <a:buNone/>
                      </a:pPr>
                      <a:r>
                        <a:rPr i="1" lang="en" sz="1800">
                          <a:latin typeface="Oswald"/>
                          <a:ea typeface="Oswald"/>
                          <a:cs typeface="Oswald"/>
                          <a:sym typeface="Oswald"/>
                        </a:rPr>
                        <a:t>Nick </a:t>
                      </a:r>
                      <a:endParaRPr i="1" sz="1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i="1" lang="en" sz="1800">
                          <a:solidFill>
                            <a:srgbClr val="85200C"/>
                          </a:solidFill>
                          <a:latin typeface="Oswald"/>
                          <a:ea typeface="Oswald"/>
                          <a:cs typeface="Oswald"/>
                          <a:sym typeface="Oswald"/>
                        </a:rPr>
                        <a:t>Mission Planner Specialist /Altern</a:t>
                      </a:r>
                      <a:r>
                        <a:rPr i="1" lang="en" sz="1800">
                          <a:solidFill>
                            <a:srgbClr val="85200C"/>
                          </a:solidFill>
                          <a:latin typeface="Oswald"/>
                          <a:ea typeface="Oswald"/>
                          <a:cs typeface="Oswald"/>
                          <a:sym typeface="Oswald"/>
                        </a:rPr>
                        <a:t>ate Pilot</a:t>
                      </a:r>
                      <a:endParaRPr i="1" sz="1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16825">
                <a:tc>
                  <a:txBody>
                    <a:bodyPr>
                      <a:noAutofit/>
                    </a:bodyPr>
                    <a:lstStyle/>
                    <a:p>
                      <a:pPr indent="0" lvl="0" marL="0" rtl="0" algn="l">
                        <a:spcBef>
                          <a:spcPts val="0"/>
                        </a:spcBef>
                        <a:spcAft>
                          <a:spcPts val="0"/>
                        </a:spcAft>
                        <a:buNone/>
                      </a:pPr>
                      <a:r>
                        <a:rPr i="1" lang="en" sz="1800">
                          <a:latin typeface="Oswald"/>
                          <a:ea typeface="Oswald"/>
                          <a:cs typeface="Oswald"/>
                          <a:sym typeface="Oswald"/>
                        </a:rPr>
                        <a:t>Gunvir</a:t>
                      </a:r>
                      <a:endParaRPr i="1" sz="1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i="1" lang="en" sz="1800">
                          <a:solidFill>
                            <a:srgbClr val="85200C"/>
                          </a:solidFill>
                          <a:latin typeface="Oswald"/>
                          <a:ea typeface="Oswald"/>
                          <a:cs typeface="Oswald"/>
                          <a:sym typeface="Oswald"/>
                        </a:rPr>
                        <a:t>Scoring Captain</a:t>
                      </a:r>
                      <a:endParaRPr i="1" sz="1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16825">
                <a:tc>
                  <a:txBody>
                    <a:bodyPr>
                      <a:noAutofit/>
                    </a:bodyPr>
                    <a:lstStyle/>
                    <a:p>
                      <a:pPr indent="0" lvl="0" marL="0" rtl="0" algn="l">
                        <a:spcBef>
                          <a:spcPts val="0"/>
                        </a:spcBef>
                        <a:spcAft>
                          <a:spcPts val="0"/>
                        </a:spcAft>
                        <a:buNone/>
                      </a:pPr>
                      <a:r>
                        <a:rPr i="1" lang="en" sz="1800">
                          <a:latin typeface="Oswald"/>
                          <a:ea typeface="Oswald"/>
                          <a:cs typeface="Oswald"/>
                          <a:sym typeface="Oswald"/>
                        </a:rPr>
                        <a:t>Lucas</a:t>
                      </a:r>
                      <a:endParaRPr i="1" sz="1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i="1" lang="en" sz="1800">
                          <a:solidFill>
                            <a:srgbClr val="85200C"/>
                          </a:solidFill>
                          <a:latin typeface="Oswald"/>
                          <a:ea typeface="Oswald"/>
                          <a:cs typeface="Oswald"/>
                          <a:sym typeface="Oswald"/>
                        </a:rPr>
                        <a:t>Aircraft Specialist /Safety Specialist </a:t>
                      </a:r>
                      <a:endParaRPr i="1" sz="1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16825">
                <a:tc>
                  <a:txBody>
                    <a:bodyPr>
                      <a:noAutofit/>
                    </a:bodyPr>
                    <a:lstStyle/>
                    <a:p>
                      <a:pPr indent="0" lvl="0" marL="0" rtl="0" algn="l">
                        <a:spcBef>
                          <a:spcPts val="0"/>
                        </a:spcBef>
                        <a:spcAft>
                          <a:spcPts val="0"/>
                        </a:spcAft>
                        <a:buNone/>
                      </a:pPr>
                      <a:r>
                        <a:rPr i="1" lang="en" sz="1800">
                          <a:latin typeface="Oswald"/>
                          <a:ea typeface="Oswald"/>
                          <a:cs typeface="Oswald"/>
                          <a:sym typeface="Oswald"/>
                        </a:rPr>
                        <a:t>Timothy</a:t>
                      </a:r>
                      <a:endParaRPr i="1" sz="1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i="1" lang="en" sz="1800">
                          <a:solidFill>
                            <a:srgbClr val="85200C"/>
                          </a:solidFill>
                          <a:latin typeface="Oswald"/>
                          <a:ea typeface="Oswald"/>
                          <a:cs typeface="Oswald"/>
                          <a:sym typeface="Oswald"/>
                        </a:rPr>
                        <a:t>Strategic Technician </a:t>
                      </a:r>
                      <a:endParaRPr i="1" sz="1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203" name="Google Shape;203;p2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28"/>
          <p:cNvSpPr txBox="1"/>
          <p:nvPr>
            <p:ph type="title"/>
          </p:nvPr>
        </p:nvSpPr>
        <p:spPr>
          <a:xfrm>
            <a:off x="53375" y="553100"/>
            <a:ext cx="90153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Oswald"/>
                <a:ea typeface="Oswald"/>
                <a:cs typeface="Oswald"/>
                <a:sym typeface="Oswald"/>
              </a:rPr>
              <a:t>Pre-Mission Briefing - </a:t>
            </a:r>
            <a:r>
              <a:rPr lang="en">
                <a:latin typeface="Oswald"/>
                <a:ea typeface="Oswald"/>
                <a:cs typeface="Oswald"/>
                <a:sym typeface="Oswald"/>
              </a:rPr>
              <a:t>Go/No-Go Criteria and Fall Back Plans </a:t>
            </a:r>
            <a:endParaRPr>
              <a:latin typeface="Oswald"/>
              <a:ea typeface="Oswald"/>
              <a:cs typeface="Oswald"/>
              <a:sym typeface="Oswald"/>
            </a:endParaRPr>
          </a:p>
        </p:txBody>
      </p:sp>
      <p:sp>
        <p:nvSpPr>
          <p:cNvPr id="209" name="Google Shape;209;p28"/>
          <p:cNvSpPr txBox="1"/>
          <p:nvPr>
            <p:ph idx="1" type="body"/>
          </p:nvPr>
        </p:nvSpPr>
        <p:spPr>
          <a:xfrm>
            <a:off x="53375" y="1212200"/>
            <a:ext cx="8520600" cy="3837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600">
                <a:solidFill>
                  <a:srgbClr val="000000"/>
                </a:solidFill>
                <a:latin typeface="Oswald"/>
                <a:ea typeface="Oswald"/>
                <a:cs typeface="Oswald"/>
                <a:sym typeface="Oswald"/>
              </a:rPr>
              <a:t>We use checklists to ensure safety and make  Go/No-Go decisions, using criteria such as</a:t>
            </a:r>
            <a:endParaRPr sz="1600">
              <a:solidFill>
                <a:srgbClr val="000000"/>
              </a:solidFill>
              <a:latin typeface="Oswald"/>
              <a:ea typeface="Oswald"/>
              <a:cs typeface="Oswald"/>
              <a:sym typeface="Oswald"/>
            </a:endParaRPr>
          </a:p>
          <a:p>
            <a:pPr indent="0" lvl="0" marL="0" rtl="0" algn="l">
              <a:lnSpc>
                <a:spcPct val="100000"/>
              </a:lnSpc>
              <a:spcBef>
                <a:spcPts val="0"/>
              </a:spcBef>
              <a:spcAft>
                <a:spcPts val="0"/>
              </a:spcAft>
              <a:buNone/>
            </a:pPr>
            <a:r>
              <a:rPr lang="en" sz="1600">
                <a:solidFill>
                  <a:srgbClr val="000000"/>
                </a:solidFill>
                <a:latin typeface="Oswald"/>
                <a:ea typeface="Oswald"/>
                <a:cs typeface="Oswald"/>
                <a:sym typeface="Oswald"/>
              </a:rPr>
              <a:t> Before Flight</a:t>
            </a:r>
            <a:endParaRPr sz="1600">
              <a:solidFill>
                <a:srgbClr val="000000"/>
              </a:solidFill>
              <a:latin typeface="Oswald"/>
              <a:ea typeface="Oswald"/>
              <a:cs typeface="Oswald"/>
              <a:sym typeface="Oswald"/>
            </a:endParaRPr>
          </a:p>
          <a:p>
            <a:pPr indent="-330200" lvl="0" marL="457200" rtl="0" algn="l">
              <a:lnSpc>
                <a:spcPct val="100000"/>
              </a:lnSpc>
              <a:spcBef>
                <a:spcPts val="0"/>
              </a:spcBef>
              <a:spcAft>
                <a:spcPts val="0"/>
              </a:spcAft>
              <a:buClr>
                <a:srgbClr val="000000"/>
              </a:buClr>
              <a:buSzPts val="1600"/>
              <a:buFont typeface="Oswald"/>
              <a:buChar char="●"/>
            </a:pPr>
            <a:r>
              <a:rPr lang="en" sz="1600">
                <a:solidFill>
                  <a:srgbClr val="000000"/>
                </a:solidFill>
                <a:latin typeface="Oswald"/>
                <a:ea typeface="Oswald"/>
                <a:cs typeface="Oswald"/>
                <a:sym typeface="Oswald"/>
              </a:rPr>
              <a:t>Weather</a:t>
            </a:r>
            <a:endParaRPr sz="1600">
              <a:solidFill>
                <a:srgbClr val="000000"/>
              </a:solidFill>
              <a:latin typeface="Oswald"/>
              <a:ea typeface="Oswald"/>
              <a:cs typeface="Oswald"/>
              <a:sym typeface="Oswald"/>
            </a:endParaRPr>
          </a:p>
          <a:p>
            <a:pPr indent="-330200" lvl="0" marL="457200" rtl="0" algn="l">
              <a:lnSpc>
                <a:spcPct val="100000"/>
              </a:lnSpc>
              <a:spcBef>
                <a:spcPts val="0"/>
              </a:spcBef>
              <a:spcAft>
                <a:spcPts val="0"/>
              </a:spcAft>
              <a:buClr>
                <a:srgbClr val="000000"/>
              </a:buClr>
              <a:buSzPts val="1600"/>
              <a:buFont typeface="Oswald"/>
              <a:buChar char="●"/>
            </a:pPr>
            <a:r>
              <a:rPr lang="en" sz="1600">
                <a:solidFill>
                  <a:srgbClr val="000000"/>
                </a:solidFill>
                <a:latin typeface="Oswald"/>
                <a:ea typeface="Oswald"/>
                <a:cs typeface="Oswald"/>
                <a:sym typeface="Oswald"/>
              </a:rPr>
              <a:t>Airspace Activity</a:t>
            </a:r>
            <a:endParaRPr sz="1600">
              <a:solidFill>
                <a:srgbClr val="000000"/>
              </a:solidFill>
              <a:latin typeface="Oswald"/>
              <a:ea typeface="Oswald"/>
              <a:cs typeface="Oswald"/>
              <a:sym typeface="Oswald"/>
            </a:endParaRPr>
          </a:p>
          <a:p>
            <a:pPr indent="-330200" lvl="0" marL="457200" rtl="0" algn="l">
              <a:lnSpc>
                <a:spcPct val="100000"/>
              </a:lnSpc>
              <a:spcBef>
                <a:spcPts val="0"/>
              </a:spcBef>
              <a:spcAft>
                <a:spcPts val="0"/>
              </a:spcAft>
              <a:buClr>
                <a:srgbClr val="000000"/>
              </a:buClr>
              <a:buSzPts val="1600"/>
              <a:buFont typeface="Oswald"/>
              <a:buChar char="●"/>
            </a:pPr>
            <a:r>
              <a:rPr lang="en" sz="1600">
                <a:solidFill>
                  <a:srgbClr val="000000"/>
                </a:solidFill>
                <a:latin typeface="Oswald"/>
                <a:ea typeface="Oswald"/>
                <a:cs typeface="Oswald"/>
                <a:sym typeface="Oswald"/>
              </a:rPr>
              <a:t>Whether there are people on the field</a:t>
            </a:r>
            <a:endParaRPr sz="1600">
              <a:solidFill>
                <a:srgbClr val="000000"/>
              </a:solidFill>
              <a:latin typeface="Oswald"/>
              <a:ea typeface="Oswald"/>
              <a:cs typeface="Oswald"/>
              <a:sym typeface="Oswald"/>
            </a:endParaRPr>
          </a:p>
          <a:p>
            <a:pPr indent="-330200" lvl="0" marL="457200" rtl="0" algn="l">
              <a:lnSpc>
                <a:spcPct val="100000"/>
              </a:lnSpc>
              <a:spcBef>
                <a:spcPts val="0"/>
              </a:spcBef>
              <a:spcAft>
                <a:spcPts val="0"/>
              </a:spcAft>
              <a:buClr>
                <a:srgbClr val="000000"/>
              </a:buClr>
              <a:buSzPts val="1600"/>
              <a:buFont typeface="Oswald"/>
              <a:buChar char="●"/>
            </a:pPr>
            <a:r>
              <a:rPr lang="en" sz="1600">
                <a:solidFill>
                  <a:srgbClr val="000000"/>
                </a:solidFill>
                <a:latin typeface="Oswald"/>
                <a:ea typeface="Oswald"/>
                <a:cs typeface="Oswald"/>
                <a:sym typeface="Oswald"/>
              </a:rPr>
              <a:t>Condition of Quad</a:t>
            </a:r>
            <a:endParaRPr sz="1600">
              <a:solidFill>
                <a:srgbClr val="000000"/>
              </a:solidFill>
              <a:latin typeface="Oswald"/>
              <a:ea typeface="Oswald"/>
              <a:cs typeface="Oswald"/>
              <a:sym typeface="Oswald"/>
            </a:endParaRPr>
          </a:p>
          <a:p>
            <a:pPr indent="0" lvl="0" marL="0" rtl="0" algn="l">
              <a:lnSpc>
                <a:spcPct val="100000"/>
              </a:lnSpc>
              <a:spcBef>
                <a:spcPts val="0"/>
              </a:spcBef>
              <a:spcAft>
                <a:spcPts val="0"/>
              </a:spcAft>
              <a:buNone/>
            </a:pPr>
            <a:r>
              <a:rPr lang="en" sz="1600">
                <a:solidFill>
                  <a:srgbClr val="000000"/>
                </a:solidFill>
                <a:latin typeface="Oswald"/>
                <a:ea typeface="Oswald"/>
                <a:cs typeface="Oswald"/>
                <a:sym typeface="Oswald"/>
              </a:rPr>
              <a:t>During Flight</a:t>
            </a:r>
            <a:endParaRPr sz="1600">
              <a:solidFill>
                <a:srgbClr val="000000"/>
              </a:solidFill>
              <a:latin typeface="Oswald"/>
              <a:ea typeface="Oswald"/>
              <a:cs typeface="Oswald"/>
              <a:sym typeface="Oswald"/>
            </a:endParaRPr>
          </a:p>
          <a:p>
            <a:pPr indent="-330200" lvl="0" marL="457200" rtl="0" algn="l">
              <a:lnSpc>
                <a:spcPct val="100000"/>
              </a:lnSpc>
              <a:spcBef>
                <a:spcPts val="0"/>
              </a:spcBef>
              <a:spcAft>
                <a:spcPts val="0"/>
              </a:spcAft>
              <a:buClr>
                <a:srgbClr val="000000"/>
              </a:buClr>
              <a:buSzPts val="1600"/>
              <a:buFont typeface="Oswald"/>
              <a:buChar char="●"/>
            </a:pPr>
            <a:r>
              <a:rPr lang="en" sz="1600">
                <a:solidFill>
                  <a:srgbClr val="000000"/>
                </a:solidFill>
                <a:latin typeface="Oswald"/>
                <a:ea typeface="Oswald"/>
                <a:cs typeface="Oswald"/>
                <a:sym typeface="Oswald"/>
              </a:rPr>
              <a:t>Aircraft stability / functionality</a:t>
            </a:r>
            <a:endParaRPr sz="1600">
              <a:solidFill>
                <a:srgbClr val="000000"/>
              </a:solidFill>
              <a:latin typeface="Oswald"/>
              <a:ea typeface="Oswald"/>
              <a:cs typeface="Oswald"/>
              <a:sym typeface="Oswald"/>
            </a:endParaRPr>
          </a:p>
          <a:p>
            <a:pPr indent="-330200" lvl="0" marL="457200" rtl="0" algn="l">
              <a:lnSpc>
                <a:spcPct val="100000"/>
              </a:lnSpc>
              <a:spcBef>
                <a:spcPts val="0"/>
              </a:spcBef>
              <a:spcAft>
                <a:spcPts val="0"/>
              </a:spcAft>
              <a:buClr>
                <a:srgbClr val="000000"/>
              </a:buClr>
              <a:buSzPts val="1600"/>
              <a:buFont typeface="Oswald"/>
              <a:buChar char="●"/>
            </a:pPr>
            <a:r>
              <a:rPr lang="en" sz="1600">
                <a:solidFill>
                  <a:srgbClr val="000000"/>
                </a:solidFill>
                <a:latin typeface="Oswald"/>
                <a:ea typeface="Oswald"/>
                <a:cs typeface="Oswald"/>
                <a:sym typeface="Oswald"/>
              </a:rPr>
              <a:t>Wind Speed</a:t>
            </a:r>
            <a:endParaRPr sz="1600">
              <a:solidFill>
                <a:srgbClr val="000000"/>
              </a:solidFill>
              <a:latin typeface="Oswald"/>
              <a:ea typeface="Oswald"/>
              <a:cs typeface="Oswald"/>
              <a:sym typeface="Oswald"/>
            </a:endParaRPr>
          </a:p>
          <a:p>
            <a:pPr indent="-330200" lvl="0" marL="457200" rtl="0" algn="l">
              <a:lnSpc>
                <a:spcPct val="100000"/>
              </a:lnSpc>
              <a:spcBef>
                <a:spcPts val="0"/>
              </a:spcBef>
              <a:spcAft>
                <a:spcPts val="0"/>
              </a:spcAft>
              <a:buClr>
                <a:srgbClr val="000000"/>
              </a:buClr>
              <a:buSzPts val="1600"/>
              <a:buFont typeface="Oswald"/>
              <a:buChar char="●"/>
            </a:pPr>
            <a:r>
              <a:rPr lang="en" sz="1600">
                <a:solidFill>
                  <a:srgbClr val="000000"/>
                </a:solidFill>
                <a:latin typeface="Oswald"/>
                <a:ea typeface="Oswald"/>
                <a:cs typeface="Oswald"/>
                <a:sym typeface="Oswald"/>
              </a:rPr>
              <a:t>Battery Condition</a:t>
            </a:r>
            <a:endParaRPr sz="1600">
              <a:solidFill>
                <a:srgbClr val="000000"/>
              </a:solidFill>
              <a:latin typeface="Oswald"/>
              <a:ea typeface="Oswald"/>
              <a:cs typeface="Oswald"/>
              <a:sym typeface="Oswald"/>
            </a:endParaRPr>
          </a:p>
          <a:p>
            <a:pPr indent="-330200" lvl="0" marL="457200" rtl="0" algn="l">
              <a:lnSpc>
                <a:spcPct val="100000"/>
              </a:lnSpc>
              <a:spcBef>
                <a:spcPts val="0"/>
              </a:spcBef>
              <a:spcAft>
                <a:spcPts val="0"/>
              </a:spcAft>
              <a:buClr>
                <a:srgbClr val="000000"/>
              </a:buClr>
              <a:buSzPts val="1600"/>
              <a:buFont typeface="Oswald"/>
              <a:buChar char="●"/>
            </a:pPr>
            <a:r>
              <a:rPr lang="en" sz="1600">
                <a:solidFill>
                  <a:srgbClr val="000000"/>
                </a:solidFill>
                <a:latin typeface="Oswald"/>
                <a:ea typeface="Oswald"/>
                <a:cs typeface="Oswald"/>
                <a:sym typeface="Oswald"/>
              </a:rPr>
              <a:t>Airspace Activity </a:t>
            </a:r>
            <a:endParaRPr sz="1600">
              <a:solidFill>
                <a:srgbClr val="000000"/>
              </a:solidFill>
              <a:latin typeface="Oswald"/>
              <a:ea typeface="Oswald"/>
              <a:cs typeface="Oswald"/>
              <a:sym typeface="Oswald"/>
            </a:endParaRPr>
          </a:p>
          <a:p>
            <a:pPr indent="0" lvl="0" marL="0" rtl="0" algn="l">
              <a:lnSpc>
                <a:spcPct val="100000"/>
              </a:lnSpc>
              <a:spcBef>
                <a:spcPts val="0"/>
              </a:spcBef>
              <a:spcAft>
                <a:spcPts val="0"/>
              </a:spcAft>
              <a:buNone/>
            </a:pPr>
            <a:r>
              <a:rPr lang="en" sz="1600">
                <a:solidFill>
                  <a:srgbClr val="000000"/>
                </a:solidFill>
                <a:latin typeface="Oswald"/>
                <a:ea typeface="Oswald"/>
                <a:cs typeface="Oswald"/>
                <a:sym typeface="Oswald"/>
              </a:rPr>
              <a:t>When one or more conditions is </a:t>
            </a:r>
            <a:r>
              <a:rPr lang="en" sz="1600">
                <a:solidFill>
                  <a:srgbClr val="000000"/>
                </a:solidFill>
                <a:latin typeface="Oswald"/>
                <a:ea typeface="Oswald"/>
                <a:cs typeface="Oswald"/>
                <a:sym typeface="Oswald"/>
              </a:rPr>
              <a:t>seen</a:t>
            </a:r>
            <a:r>
              <a:rPr lang="en" sz="1600">
                <a:solidFill>
                  <a:srgbClr val="000000"/>
                </a:solidFill>
                <a:latin typeface="Oswald"/>
                <a:ea typeface="Oswald"/>
                <a:cs typeface="Oswald"/>
                <a:sym typeface="Oswald"/>
              </a:rPr>
              <a:t> as a hazard we may</a:t>
            </a:r>
            <a:endParaRPr sz="1600">
              <a:solidFill>
                <a:srgbClr val="000000"/>
              </a:solidFill>
              <a:latin typeface="Oswald"/>
              <a:ea typeface="Oswald"/>
              <a:cs typeface="Oswald"/>
              <a:sym typeface="Oswald"/>
            </a:endParaRPr>
          </a:p>
          <a:p>
            <a:pPr indent="-330200" lvl="0" marL="457200" rtl="0" algn="l">
              <a:lnSpc>
                <a:spcPct val="100000"/>
              </a:lnSpc>
              <a:spcBef>
                <a:spcPts val="0"/>
              </a:spcBef>
              <a:spcAft>
                <a:spcPts val="0"/>
              </a:spcAft>
              <a:buClr>
                <a:srgbClr val="000000"/>
              </a:buClr>
              <a:buSzPts val="1600"/>
              <a:buFont typeface="Oswald"/>
              <a:buChar char="●"/>
            </a:pPr>
            <a:r>
              <a:rPr lang="en" sz="1600">
                <a:solidFill>
                  <a:srgbClr val="000000"/>
                </a:solidFill>
                <a:latin typeface="Oswald"/>
                <a:ea typeface="Oswald"/>
                <a:cs typeface="Oswald"/>
                <a:sym typeface="Oswald"/>
              </a:rPr>
              <a:t>Return to Land Immediately </a:t>
            </a:r>
            <a:endParaRPr sz="1600">
              <a:solidFill>
                <a:srgbClr val="000000"/>
              </a:solidFill>
              <a:latin typeface="Oswald"/>
              <a:ea typeface="Oswald"/>
              <a:cs typeface="Oswald"/>
              <a:sym typeface="Oswald"/>
            </a:endParaRPr>
          </a:p>
          <a:p>
            <a:pPr indent="-330200" lvl="0" marL="457200" rtl="0" algn="l">
              <a:lnSpc>
                <a:spcPct val="100000"/>
              </a:lnSpc>
              <a:spcBef>
                <a:spcPts val="0"/>
              </a:spcBef>
              <a:spcAft>
                <a:spcPts val="0"/>
              </a:spcAft>
              <a:buClr>
                <a:srgbClr val="000000"/>
              </a:buClr>
              <a:buSzPts val="1600"/>
              <a:buFont typeface="Oswald"/>
              <a:buChar char="●"/>
            </a:pPr>
            <a:r>
              <a:rPr lang="en" sz="1600">
                <a:solidFill>
                  <a:srgbClr val="000000"/>
                </a:solidFill>
                <a:latin typeface="Oswald"/>
                <a:ea typeface="Oswald"/>
                <a:cs typeface="Oswald"/>
                <a:sym typeface="Oswald"/>
              </a:rPr>
              <a:t>Reschedule flight or travel to other fields</a:t>
            </a:r>
            <a:endParaRPr sz="1600">
              <a:solidFill>
                <a:srgbClr val="000000"/>
              </a:solidFill>
              <a:latin typeface="Oswald"/>
              <a:ea typeface="Oswald"/>
              <a:cs typeface="Oswald"/>
              <a:sym typeface="Oswald"/>
            </a:endParaRPr>
          </a:p>
          <a:p>
            <a:pPr indent="-330200" lvl="0" marL="457200" rtl="0" algn="l">
              <a:lnSpc>
                <a:spcPct val="100000"/>
              </a:lnSpc>
              <a:spcBef>
                <a:spcPts val="0"/>
              </a:spcBef>
              <a:spcAft>
                <a:spcPts val="0"/>
              </a:spcAft>
              <a:buClr>
                <a:srgbClr val="000000"/>
              </a:buClr>
              <a:buSzPts val="1600"/>
              <a:buFont typeface="Oswald"/>
              <a:buChar char="●"/>
            </a:pPr>
            <a:r>
              <a:rPr lang="en" sz="1600">
                <a:solidFill>
                  <a:srgbClr val="000000"/>
                </a:solidFill>
                <a:latin typeface="Oswald"/>
                <a:ea typeface="Oswald"/>
                <a:cs typeface="Oswald"/>
                <a:sym typeface="Oswald"/>
              </a:rPr>
              <a:t>Make necessary plans to repair and inspect Quad </a:t>
            </a:r>
            <a:r>
              <a:rPr lang="en" sz="1600">
                <a:solidFill>
                  <a:srgbClr val="000000"/>
                </a:solidFill>
                <a:latin typeface="Oswald"/>
                <a:ea typeface="Oswald"/>
                <a:cs typeface="Oswald"/>
                <a:sym typeface="Oswald"/>
              </a:rPr>
              <a:t>thoroughly</a:t>
            </a:r>
            <a:endParaRPr sz="1600">
              <a:solidFill>
                <a:srgbClr val="FFFFFF"/>
              </a:solidFill>
              <a:latin typeface="Oswald"/>
              <a:ea typeface="Oswald"/>
              <a:cs typeface="Oswald"/>
              <a:sym typeface="Oswald"/>
            </a:endParaRPr>
          </a:p>
        </p:txBody>
      </p:sp>
      <p:pic>
        <p:nvPicPr>
          <p:cNvPr id="210" name="Google Shape;210;p28"/>
          <p:cNvPicPr preferRelativeResize="0"/>
          <p:nvPr/>
        </p:nvPicPr>
        <p:blipFill>
          <a:blip r:embed="rId3">
            <a:alphaModFix/>
          </a:blip>
          <a:stretch>
            <a:fillRect/>
          </a:stretch>
        </p:blipFill>
        <p:spPr>
          <a:xfrm>
            <a:off x="5383124" y="1650649"/>
            <a:ext cx="2794005" cy="2095503"/>
          </a:xfrm>
          <a:prstGeom prst="rect">
            <a:avLst/>
          </a:prstGeom>
          <a:noFill/>
          <a:ln cap="flat" cmpd="sng" w="9525">
            <a:solidFill>
              <a:srgbClr val="000000"/>
            </a:solidFill>
            <a:prstDash val="solid"/>
            <a:round/>
            <a:headEnd len="sm" w="sm" type="none"/>
            <a:tailEnd len="sm" w="sm" type="none"/>
          </a:ln>
        </p:spPr>
      </p:pic>
      <p:sp>
        <p:nvSpPr>
          <p:cNvPr id="211" name="Google Shape;211;p2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29"/>
          <p:cNvSpPr txBox="1"/>
          <p:nvPr>
            <p:ph type="title"/>
          </p:nvPr>
        </p:nvSpPr>
        <p:spPr>
          <a:xfrm>
            <a:off x="74000" y="5335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Oswald"/>
                <a:ea typeface="Oswald"/>
                <a:cs typeface="Oswald"/>
                <a:sym typeface="Oswald"/>
              </a:rPr>
              <a:t>What we l</a:t>
            </a:r>
            <a:r>
              <a:rPr lang="en">
                <a:solidFill>
                  <a:schemeClr val="accent5"/>
                </a:solidFill>
                <a:latin typeface="Oswald"/>
                <a:ea typeface="Oswald"/>
                <a:cs typeface="Oswald"/>
                <a:sym typeface="Oswald"/>
              </a:rPr>
              <a:t>earned</a:t>
            </a:r>
            <a:r>
              <a:rPr lang="en">
                <a:solidFill>
                  <a:schemeClr val="accent5"/>
                </a:solidFill>
                <a:latin typeface="Oswald"/>
                <a:ea typeface="Oswald"/>
                <a:cs typeface="Oswald"/>
                <a:sym typeface="Oswald"/>
              </a:rPr>
              <a:t>!</a:t>
            </a:r>
            <a:endParaRPr>
              <a:solidFill>
                <a:schemeClr val="accent5"/>
              </a:solidFill>
              <a:latin typeface="Oswald"/>
              <a:ea typeface="Oswald"/>
              <a:cs typeface="Oswald"/>
              <a:sym typeface="Oswald"/>
            </a:endParaRPr>
          </a:p>
        </p:txBody>
      </p:sp>
      <p:sp>
        <p:nvSpPr>
          <p:cNvPr id="217" name="Google Shape;217;p29"/>
          <p:cNvSpPr txBox="1"/>
          <p:nvPr>
            <p:ph idx="1" type="body"/>
          </p:nvPr>
        </p:nvSpPr>
        <p:spPr>
          <a:xfrm>
            <a:off x="-15325" y="725125"/>
            <a:ext cx="7688700" cy="3743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sz="2000">
              <a:solidFill>
                <a:srgbClr val="000000"/>
              </a:solidFill>
              <a:latin typeface="Oswald"/>
              <a:ea typeface="Oswald"/>
              <a:cs typeface="Oswald"/>
              <a:sym typeface="Oswald"/>
            </a:endParaRPr>
          </a:p>
          <a:p>
            <a:pPr indent="-355600" lvl="0" marL="457200" rtl="0" algn="l">
              <a:spcBef>
                <a:spcPts val="160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Compass Calibrations (“Dro</a:t>
            </a:r>
            <a:r>
              <a:rPr lang="en" sz="2000">
                <a:solidFill>
                  <a:srgbClr val="000000"/>
                </a:solidFill>
                <a:latin typeface="Oswald"/>
                <a:ea typeface="Oswald"/>
                <a:cs typeface="Oswald"/>
                <a:sym typeface="Oswald"/>
              </a:rPr>
              <a:t>ne Dance”)</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Learned more ways to apply mission planner </a:t>
            </a:r>
            <a:endParaRPr sz="2000">
              <a:solidFill>
                <a:srgbClr val="000000"/>
              </a:solidFill>
              <a:latin typeface="Oswald"/>
              <a:ea typeface="Oswald"/>
              <a:cs typeface="Oswald"/>
              <a:sym typeface="Oswald"/>
            </a:endParaRPr>
          </a:p>
          <a:p>
            <a:pPr indent="-355600" lvl="1" marL="9144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Control &amp; Drop Servos</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Basic Flight Safety</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Built up soldering and wire splicing skills</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Learned to handle GPS Interference Issues</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We also learned how to apply physics to solve problems</a:t>
            </a:r>
            <a:endParaRPr sz="2000">
              <a:solidFill>
                <a:srgbClr val="000000"/>
              </a:solidFill>
              <a:latin typeface="Oswald"/>
              <a:ea typeface="Oswald"/>
              <a:cs typeface="Oswald"/>
              <a:sym typeface="Oswald"/>
            </a:endParaRPr>
          </a:p>
          <a:p>
            <a:pPr indent="-355600" lvl="1" marL="9144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Minimize Vibrations that caus</a:t>
            </a:r>
            <a:r>
              <a:rPr lang="en" sz="2000">
                <a:solidFill>
                  <a:srgbClr val="000000"/>
                </a:solidFill>
                <a:latin typeface="Oswald"/>
                <a:ea typeface="Oswald"/>
                <a:cs typeface="Oswald"/>
                <a:sym typeface="Oswald"/>
              </a:rPr>
              <a:t>e rapid descent</a:t>
            </a:r>
            <a:endParaRPr sz="2000">
              <a:solidFill>
                <a:srgbClr val="000000"/>
              </a:solidFill>
              <a:latin typeface="Oswald"/>
              <a:ea typeface="Oswald"/>
              <a:cs typeface="Oswald"/>
              <a:sym typeface="Oswald"/>
            </a:endParaRPr>
          </a:p>
          <a:p>
            <a:pPr indent="0" lvl="0" marL="0" rtl="0" algn="l">
              <a:spcBef>
                <a:spcPts val="1600"/>
              </a:spcBef>
              <a:spcAft>
                <a:spcPts val="0"/>
              </a:spcAft>
              <a:buNone/>
            </a:pPr>
            <a:r>
              <a:t/>
            </a:r>
            <a:endParaRPr sz="2000">
              <a:solidFill>
                <a:srgbClr val="000000"/>
              </a:solidFill>
              <a:latin typeface="Oswald"/>
              <a:ea typeface="Oswald"/>
              <a:cs typeface="Oswald"/>
              <a:sym typeface="Oswald"/>
            </a:endParaRPr>
          </a:p>
          <a:p>
            <a:pPr indent="0" lvl="0" marL="0" rtl="0" algn="l">
              <a:spcBef>
                <a:spcPts val="1600"/>
              </a:spcBef>
              <a:spcAft>
                <a:spcPts val="1600"/>
              </a:spcAft>
              <a:buNone/>
            </a:pPr>
            <a:r>
              <a:t/>
            </a:r>
            <a:endParaRPr sz="2000">
              <a:solidFill>
                <a:srgbClr val="000000"/>
              </a:solidFill>
              <a:latin typeface="Oswald"/>
              <a:ea typeface="Oswald"/>
              <a:cs typeface="Oswald"/>
              <a:sym typeface="Oswald"/>
            </a:endParaRPr>
          </a:p>
        </p:txBody>
      </p:sp>
      <p:pic>
        <p:nvPicPr>
          <p:cNvPr id="218" name="Google Shape;218;p29"/>
          <p:cNvPicPr preferRelativeResize="0"/>
          <p:nvPr/>
        </p:nvPicPr>
        <p:blipFill>
          <a:blip r:embed="rId3">
            <a:alphaModFix/>
          </a:blip>
          <a:stretch>
            <a:fillRect/>
          </a:stretch>
        </p:blipFill>
        <p:spPr>
          <a:xfrm>
            <a:off x="4817951" y="541512"/>
            <a:ext cx="3957245" cy="2628327"/>
          </a:xfrm>
          <a:prstGeom prst="rect">
            <a:avLst/>
          </a:prstGeom>
          <a:noFill/>
          <a:ln cap="flat" cmpd="sng" w="9525">
            <a:solidFill>
              <a:srgbClr val="000000"/>
            </a:solidFill>
            <a:prstDash val="solid"/>
            <a:round/>
            <a:headEnd len="sm" w="sm" type="none"/>
            <a:tailEnd len="sm" w="sm" type="none"/>
          </a:ln>
        </p:spPr>
      </p:pic>
      <p:sp>
        <p:nvSpPr>
          <p:cNvPr id="219" name="Google Shape;219;p2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30"/>
          <p:cNvSpPr txBox="1"/>
          <p:nvPr>
            <p:ph type="title"/>
          </p:nvPr>
        </p:nvSpPr>
        <p:spPr>
          <a:xfrm>
            <a:off x="0" y="5232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Oswald"/>
                <a:ea typeface="Oswald"/>
                <a:cs typeface="Oswald"/>
                <a:sym typeface="Oswald"/>
              </a:rPr>
              <a:t>Future Steps for</a:t>
            </a:r>
            <a:r>
              <a:rPr lang="en">
                <a:solidFill>
                  <a:schemeClr val="accent5"/>
                </a:solidFill>
                <a:latin typeface="Oswald"/>
                <a:ea typeface="Oswald"/>
                <a:cs typeface="Oswald"/>
                <a:sym typeface="Oswald"/>
              </a:rPr>
              <a:t> Improvement</a:t>
            </a:r>
            <a:endParaRPr>
              <a:solidFill>
                <a:schemeClr val="accent5"/>
              </a:solidFill>
              <a:latin typeface="Oswald"/>
              <a:ea typeface="Oswald"/>
              <a:cs typeface="Oswald"/>
              <a:sym typeface="Oswald"/>
            </a:endParaRPr>
          </a:p>
        </p:txBody>
      </p:sp>
      <p:sp>
        <p:nvSpPr>
          <p:cNvPr id="225" name="Google Shape;225;p30"/>
          <p:cNvSpPr txBox="1"/>
          <p:nvPr>
            <p:ph idx="1" type="body"/>
          </p:nvPr>
        </p:nvSpPr>
        <p:spPr>
          <a:xfrm>
            <a:off x="53175" y="1298325"/>
            <a:ext cx="4998000" cy="36369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Analyzing quality of competition performance </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Practice, practice, practice!</a:t>
            </a:r>
            <a:endParaRPr sz="2000">
              <a:solidFill>
                <a:srgbClr val="000000"/>
              </a:solidFill>
              <a:latin typeface="Oswald"/>
              <a:ea typeface="Oswald"/>
              <a:cs typeface="Oswald"/>
              <a:sym typeface="Oswald"/>
            </a:endParaRPr>
          </a:p>
          <a:p>
            <a:pPr indent="-355600" lvl="1" marL="9144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Manual and autonomous flight</a:t>
            </a:r>
            <a:endParaRPr sz="2000">
              <a:solidFill>
                <a:srgbClr val="000000"/>
              </a:solidFill>
              <a:latin typeface="Oswald"/>
              <a:ea typeface="Oswald"/>
              <a:cs typeface="Oswald"/>
              <a:sym typeface="Oswald"/>
            </a:endParaRPr>
          </a:p>
          <a:p>
            <a:pPr indent="-355600" lvl="1" marL="9144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Mission Planner</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Ardupilot tuning and calibration</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Techniques to improve GPS Accuracy</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Maximize Balloon Drop Accuracy</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Increase understanding of </a:t>
            </a:r>
            <a:r>
              <a:rPr lang="en" sz="2000">
                <a:solidFill>
                  <a:srgbClr val="000000"/>
                </a:solidFill>
                <a:latin typeface="Oswald"/>
                <a:ea typeface="Oswald"/>
                <a:cs typeface="Oswald"/>
                <a:sym typeface="Oswald"/>
              </a:rPr>
              <a:t>the Pixhawk Parameters</a:t>
            </a:r>
            <a:endParaRPr sz="2000">
              <a:solidFill>
                <a:srgbClr val="000000"/>
              </a:solidFill>
              <a:latin typeface="Oswald"/>
              <a:ea typeface="Oswald"/>
              <a:cs typeface="Oswald"/>
              <a:sym typeface="Oswald"/>
            </a:endParaRPr>
          </a:p>
        </p:txBody>
      </p:sp>
      <p:pic>
        <p:nvPicPr>
          <p:cNvPr descr="Screenshot_20160422-191130.png" id="226" name="Google Shape;226;p30"/>
          <p:cNvPicPr preferRelativeResize="0"/>
          <p:nvPr/>
        </p:nvPicPr>
        <p:blipFill rotWithShape="1">
          <a:blip r:embed="rId3">
            <a:alphaModFix/>
          </a:blip>
          <a:srcRect b="29136" l="16113" r="42884" t="8908"/>
          <a:stretch/>
        </p:blipFill>
        <p:spPr>
          <a:xfrm>
            <a:off x="5051275" y="1443975"/>
            <a:ext cx="3582802" cy="3045499"/>
          </a:xfrm>
          <a:prstGeom prst="rect">
            <a:avLst/>
          </a:prstGeom>
          <a:noFill/>
          <a:ln cap="flat" cmpd="sng" w="9525">
            <a:solidFill>
              <a:srgbClr val="000000"/>
            </a:solidFill>
            <a:prstDash val="solid"/>
            <a:round/>
            <a:headEnd len="sm" w="sm" type="none"/>
            <a:tailEnd len="sm" w="sm" type="none"/>
          </a:ln>
        </p:spPr>
      </p:pic>
      <p:sp>
        <p:nvSpPr>
          <p:cNvPr id="227" name="Google Shape;227;p3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31"/>
          <p:cNvSpPr txBox="1"/>
          <p:nvPr>
            <p:ph type="title"/>
          </p:nvPr>
        </p:nvSpPr>
        <p:spPr>
          <a:xfrm>
            <a:off x="48650" y="1603625"/>
            <a:ext cx="7688700" cy="535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i="1" lang="en" sz="4800">
                <a:solidFill>
                  <a:srgbClr val="85200C"/>
                </a:solidFill>
                <a:latin typeface="Oswald"/>
                <a:ea typeface="Oswald"/>
                <a:cs typeface="Oswald"/>
                <a:sym typeface="Oswald"/>
              </a:rPr>
              <a:t>Thank you for your time!</a:t>
            </a:r>
            <a:endParaRPr i="1" sz="4800">
              <a:solidFill>
                <a:srgbClr val="85200C"/>
              </a:solidFill>
              <a:latin typeface="Oswald"/>
              <a:ea typeface="Oswald"/>
              <a:cs typeface="Oswald"/>
              <a:sym typeface="Oswald"/>
            </a:endParaRPr>
          </a:p>
        </p:txBody>
      </p:sp>
      <p:sp>
        <p:nvSpPr>
          <p:cNvPr id="233" name="Google Shape;233;p31"/>
          <p:cNvSpPr txBox="1"/>
          <p:nvPr>
            <p:ph idx="1" type="body"/>
          </p:nvPr>
        </p:nvSpPr>
        <p:spPr>
          <a:xfrm>
            <a:off x="571500" y="2267775"/>
            <a:ext cx="7688700" cy="22611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i="1" lang="en" sz="4400">
                <a:solidFill>
                  <a:srgbClr val="000000"/>
                </a:solidFill>
                <a:latin typeface="Oswald"/>
                <a:ea typeface="Oswald"/>
                <a:cs typeface="Oswald"/>
                <a:sym typeface="Oswald"/>
              </a:rPr>
              <a:t>Questions?</a:t>
            </a:r>
            <a:endParaRPr i="1" sz="4400">
              <a:solidFill>
                <a:srgbClr val="000000"/>
              </a:solidFill>
              <a:latin typeface="Oswald"/>
              <a:ea typeface="Oswald"/>
              <a:cs typeface="Oswald"/>
              <a:sym typeface="Oswald"/>
            </a:endParaRPr>
          </a:p>
        </p:txBody>
      </p:sp>
      <p:sp>
        <p:nvSpPr>
          <p:cNvPr id="234" name="Google Shape;234;p3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4"/>
          <p:cNvSpPr txBox="1"/>
          <p:nvPr>
            <p:ph type="title"/>
          </p:nvPr>
        </p:nvSpPr>
        <p:spPr>
          <a:xfrm>
            <a:off x="33325" y="47485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Oswald"/>
                <a:ea typeface="Oswald"/>
                <a:cs typeface="Oswald"/>
                <a:sym typeface="Oswald"/>
              </a:rPr>
              <a:t>Introductions </a:t>
            </a:r>
            <a:r>
              <a:rPr lang="en">
                <a:solidFill>
                  <a:schemeClr val="accent5"/>
                </a:solidFill>
                <a:latin typeface="Oswald"/>
                <a:ea typeface="Oswald"/>
                <a:cs typeface="Oswald"/>
                <a:sym typeface="Oswald"/>
              </a:rPr>
              <a:t>and Flight Mission</a:t>
            </a:r>
            <a:r>
              <a:rPr lang="en">
                <a:solidFill>
                  <a:schemeClr val="accent5"/>
                </a:solidFill>
                <a:latin typeface="Oswald"/>
                <a:ea typeface="Oswald"/>
                <a:cs typeface="Oswald"/>
                <a:sym typeface="Oswald"/>
              </a:rPr>
              <a:t> Roles </a:t>
            </a:r>
            <a:endParaRPr>
              <a:solidFill>
                <a:schemeClr val="accent5"/>
              </a:solidFill>
              <a:latin typeface="Oswald"/>
              <a:ea typeface="Oswald"/>
              <a:cs typeface="Oswald"/>
              <a:sym typeface="Oswald"/>
            </a:endParaRPr>
          </a:p>
        </p:txBody>
      </p:sp>
      <p:graphicFrame>
        <p:nvGraphicFramePr>
          <p:cNvPr id="85" name="Google Shape;85;p14"/>
          <p:cNvGraphicFramePr/>
          <p:nvPr/>
        </p:nvGraphicFramePr>
        <p:xfrm>
          <a:off x="311700" y="1322525"/>
          <a:ext cx="3000000" cy="3000000"/>
        </p:xfrm>
        <a:graphic>
          <a:graphicData uri="http://schemas.openxmlformats.org/drawingml/2006/table">
            <a:tbl>
              <a:tblPr>
                <a:noFill/>
                <a:tableStyleId>{08AF3BC2-C194-4C48-97E4-CDECB7B8AEEF}</a:tableStyleId>
              </a:tblPr>
              <a:tblGrid>
                <a:gridCol w="1195875"/>
                <a:gridCol w="3909750"/>
              </a:tblGrid>
              <a:tr h="716825">
                <a:tc>
                  <a:txBody>
                    <a:bodyPr>
                      <a:noAutofit/>
                    </a:bodyPr>
                    <a:lstStyle/>
                    <a:p>
                      <a:pPr indent="0" lvl="0" marL="0" rtl="0" algn="l">
                        <a:spcBef>
                          <a:spcPts val="0"/>
                        </a:spcBef>
                        <a:spcAft>
                          <a:spcPts val="0"/>
                        </a:spcAft>
                        <a:buNone/>
                      </a:pPr>
                      <a:r>
                        <a:rPr i="1" lang="en" sz="1800">
                          <a:latin typeface="Oswald"/>
                          <a:ea typeface="Oswald"/>
                          <a:cs typeface="Oswald"/>
                          <a:sym typeface="Oswald"/>
                        </a:rPr>
                        <a:t>Visesh</a:t>
                      </a:r>
                      <a:endParaRPr i="1" sz="1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i="1" lang="en" sz="1800">
                          <a:solidFill>
                            <a:srgbClr val="85200C"/>
                          </a:solidFill>
                          <a:latin typeface="Oswald"/>
                          <a:ea typeface="Oswald"/>
                          <a:cs typeface="Oswald"/>
                          <a:sym typeface="Oswald"/>
                        </a:rPr>
                        <a:t>Primary Pilot in Command </a:t>
                      </a:r>
                      <a:endParaRPr i="1" sz="1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16825">
                <a:tc>
                  <a:txBody>
                    <a:bodyPr>
                      <a:noAutofit/>
                    </a:bodyPr>
                    <a:lstStyle/>
                    <a:p>
                      <a:pPr indent="0" lvl="0" marL="0" rtl="0" algn="l">
                        <a:spcBef>
                          <a:spcPts val="0"/>
                        </a:spcBef>
                        <a:spcAft>
                          <a:spcPts val="0"/>
                        </a:spcAft>
                        <a:buNone/>
                      </a:pPr>
                      <a:r>
                        <a:rPr i="1" lang="en" sz="1800">
                          <a:latin typeface="Oswald"/>
                          <a:ea typeface="Oswald"/>
                          <a:cs typeface="Oswald"/>
                          <a:sym typeface="Oswald"/>
                        </a:rPr>
                        <a:t>Nick </a:t>
                      </a:r>
                      <a:endParaRPr i="1" sz="1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i="1" lang="en" sz="1800">
                          <a:solidFill>
                            <a:srgbClr val="85200C"/>
                          </a:solidFill>
                          <a:latin typeface="Oswald"/>
                          <a:ea typeface="Oswald"/>
                          <a:cs typeface="Oswald"/>
                          <a:sym typeface="Oswald"/>
                        </a:rPr>
                        <a:t>Mission Planner Specialist /Altern</a:t>
                      </a:r>
                      <a:r>
                        <a:rPr i="1" lang="en" sz="1800">
                          <a:solidFill>
                            <a:srgbClr val="85200C"/>
                          </a:solidFill>
                          <a:latin typeface="Oswald"/>
                          <a:ea typeface="Oswald"/>
                          <a:cs typeface="Oswald"/>
                          <a:sym typeface="Oswald"/>
                        </a:rPr>
                        <a:t>ate Pilot</a:t>
                      </a:r>
                      <a:endParaRPr i="1" sz="1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16825">
                <a:tc>
                  <a:txBody>
                    <a:bodyPr>
                      <a:noAutofit/>
                    </a:bodyPr>
                    <a:lstStyle/>
                    <a:p>
                      <a:pPr indent="0" lvl="0" marL="0" rtl="0" algn="l">
                        <a:spcBef>
                          <a:spcPts val="0"/>
                        </a:spcBef>
                        <a:spcAft>
                          <a:spcPts val="0"/>
                        </a:spcAft>
                        <a:buNone/>
                      </a:pPr>
                      <a:r>
                        <a:rPr i="1" lang="en" sz="1800">
                          <a:latin typeface="Oswald"/>
                          <a:ea typeface="Oswald"/>
                          <a:cs typeface="Oswald"/>
                          <a:sym typeface="Oswald"/>
                        </a:rPr>
                        <a:t>Gunvir</a:t>
                      </a:r>
                      <a:endParaRPr i="1" sz="1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i="1" lang="en" sz="1800">
                          <a:solidFill>
                            <a:srgbClr val="85200C"/>
                          </a:solidFill>
                          <a:latin typeface="Oswald"/>
                          <a:ea typeface="Oswald"/>
                          <a:cs typeface="Oswald"/>
                          <a:sym typeface="Oswald"/>
                        </a:rPr>
                        <a:t>Scoring Captain</a:t>
                      </a:r>
                      <a:endParaRPr i="1" sz="1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16825">
                <a:tc>
                  <a:txBody>
                    <a:bodyPr>
                      <a:noAutofit/>
                    </a:bodyPr>
                    <a:lstStyle/>
                    <a:p>
                      <a:pPr indent="0" lvl="0" marL="0" rtl="0" algn="l">
                        <a:spcBef>
                          <a:spcPts val="0"/>
                        </a:spcBef>
                        <a:spcAft>
                          <a:spcPts val="0"/>
                        </a:spcAft>
                        <a:buNone/>
                      </a:pPr>
                      <a:r>
                        <a:rPr i="1" lang="en" sz="1800">
                          <a:latin typeface="Oswald"/>
                          <a:ea typeface="Oswald"/>
                          <a:cs typeface="Oswald"/>
                          <a:sym typeface="Oswald"/>
                        </a:rPr>
                        <a:t>Lucas</a:t>
                      </a:r>
                      <a:endParaRPr i="1" sz="1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i="1" lang="en" sz="1800">
                          <a:solidFill>
                            <a:srgbClr val="85200C"/>
                          </a:solidFill>
                          <a:latin typeface="Oswald"/>
                          <a:ea typeface="Oswald"/>
                          <a:cs typeface="Oswald"/>
                          <a:sym typeface="Oswald"/>
                        </a:rPr>
                        <a:t>Aircraft Specialist /Safety Specialist </a:t>
                      </a:r>
                      <a:endParaRPr i="1" sz="1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716825">
                <a:tc>
                  <a:txBody>
                    <a:bodyPr>
                      <a:noAutofit/>
                    </a:bodyPr>
                    <a:lstStyle/>
                    <a:p>
                      <a:pPr indent="0" lvl="0" marL="0" rtl="0" algn="l">
                        <a:spcBef>
                          <a:spcPts val="0"/>
                        </a:spcBef>
                        <a:spcAft>
                          <a:spcPts val="0"/>
                        </a:spcAft>
                        <a:buNone/>
                      </a:pPr>
                      <a:r>
                        <a:rPr i="1" lang="en" sz="1800">
                          <a:latin typeface="Oswald"/>
                          <a:ea typeface="Oswald"/>
                          <a:cs typeface="Oswald"/>
                          <a:sym typeface="Oswald"/>
                        </a:rPr>
                        <a:t>Timothy</a:t>
                      </a:r>
                      <a:endParaRPr i="1" sz="1800">
                        <a:latin typeface="Oswald"/>
                        <a:ea typeface="Oswald"/>
                        <a:cs typeface="Oswald"/>
                        <a:sym typeface="Oswald"/>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l">
                        <a:spcBef>
                          <a:spcPts val="0"/>
                        </a:spcBef>
                        <a:spcAft>
                          <a:spcPts val="0"/>
                        </a:spcAft>
                        <a:buNone/>
                      </a:pPr>
                      <a:r>
                        <a:rPr i="1" lang="en" sz="1800">
                          <a:solidFill>
                            <a:srgbClr val="85200C"/>
                          </a:solidFill>
                          <a:latin typeface="Oswald"/>
                          <a:ea typeface="Oswald"/>
                          <a:cs typeface="Oswald"/>
                          <a:sym typeface="Oswald"/>
                        </a:rPr>
                        <a:t>Strategic Technician </a:t>
                      </a:r>
                      <a:endParaRPr i="1" sz="1800">
                        <a:solidFill>
                          <a:srgbClr val="85200C"/>
                        </a:solidFill>
                        <a:latin typeface="Oswald"/>
                        <a:ea typeface="Oswald"/>
                        <a:cs typeface="Oswald"/>
                        <a:sym typeface="Oswald"/>
                      </a:endParaRPr>
                    </a:p>
                  </a:txBody>
                  <a:tcPr marT="91425" marB="91425" marR="91425" marL="91425">
                    <a:lnL cap="flat" cmpd="sng" w="9525">
                      <a:solidFill>
                        <a:srgbClr val="FFFFFF"/>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cxnSp>
        <p:nvCxnSpPr>
          <p:cNvPr id="86" name="Google Shape;86;p14"/>
          <p:cNvCxnSpPr/>
          <p:nvPr/>
        </p:nvCxnSpPr>
        <p:spPr>
          <a:xfrm>
            <a:off x="1225175" y="1371600"/>
            <a:ext cx="0" cy="3303000"/>
          </a:xfrm>
          <a:prstGeom prst="straightConnector1">
            <a:avLst/>
          </a:prstGeom>
          <a:noFill/>
          <a:ln cap="flat" cmpd="sng" w="9525">
            <a:solidFill>
              <a:schemeClr val="dk2"/>
            </a:solidFill>
            <a:prstDash val="solid"/>
            <a:round/>
            <a:headEnd len="med" w="med" type="none"/>
            <a:tailEnd len="med" w="med" type="none"/>
          </a:ln>
        </p:spPr>
      </p:cxnSp>
      <p:pic>
        <p:nvPicPr>
          <p:cNvPr id="87" name="Google Shape;87;p14"/>
          <p:cNvPicPr preferRelativeResize="0"/>
          <p:nvPr/>
        </p:nvPicPr>
        <p:blipFill>
          <a:blip r:embed="rId3">
            <a:alphaModFix/>
          </a:blip>
          <a:stretch>
            <a:fillRect/>
          </a:stretch>
        </p:blipFill>
        <p:spPr>
          <a:xfrm>
            <a:off x="5958850" y="1318475"/>
            <a:ext cx="2556937" cy="3409249"/>
          </a:xfrm>
          <a:prstGeom prst="rect">
            <a:avLst/>
          </a:prstGeom>
          <a:noFill/>
          <a:ln>
            <a:noFill/>
          </a:ln>
        </p:spPr>
      </p:pic>
      <p:sp>
        <p:nvSpPr>
          <p:cNvPr id="88" name="Google Shape;88;p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p15"/>
          <p:cNvSpPr txBox="1"/>
          <p:nvPr>
            <p:ph type="title"/>
          </p:nvPr>
        </p:nvSpPr>
        <p:spPr>
          <a:xfrm>
            <a:off x="83200" y="612750"/>
            <a:ext cx="7688700" cy="535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chemeClr val="accent5"/>
                </a:solidFill>
                <a:latin typeface="Oswald"/>
                <a:ea typeface="Oswald"/>
                <a:cs typeface="Oswald"/>
                <a:sym typeface="Oswald"/>
              </a:rPr>
              <a:t>System </a:t>
            </a:r>
            <a:r>
              <a:rPr lang="en">
                <a:solidFill>
                  <a:schemeClr val="accent5"/>
                </a:solidFill>
                <a:latin typeface="Oswald"/>
                <a:ea typeface="Oswald"/>
                <a:cs typeface="Oswald"/>
                <a:sym typeface="Oswald"/>
              </a:rPr>
              <a:t>Overview </a:t>
            </a:r>
            <a:r>
              <a:rPr lang="en">
                <a:solidFill>
                  <a:schemeClr val="accent5"/>
                </a:solidFill>
                <a:latin typeface="Oswald"/>
                <a:ea typeface="Oswald"/>
                <a:cs typeface="Oswald"/>
                <a:sym typeface="Oswald"/>
              </a:rPr>
              <a:t>- </a:t>
            </a:r>
            <a:r>
              <a:rPr lang="en">
                <a:solidFill>
                  <a:srgbClr val="000000"/>
                </a:solidFill>
                <a:latin typeface="Oswald"/>
                <a:ea typeface="Oswald"/>
                <a:cs typeface="Oswald"/>
                <a:sym typeface="Oswald"/>
              </a:rPr>
              <a:t>Flight </a:t>
            </a:r>
            <a:r>
              <a:rPr lang="en">
                <a:solidFill>
                  <a:srgbClr val="000000"/>
                </a:solidFill>
                <a:latin typeface="Oswald"/>
                <a:ea typeface="Oswald"/>
                <a:cs typeface="Oswald"/>
                <a:sym typeface="Oswald"/>
              </a:rPr>
              <a:t>Method Strategy</a:t>
            </a:r>
            <a:endParaRPr>
              <a:solidFill>
                <a:srgbClr val="000000"/>
              </a:solidFill>
              <a:latin typeface="Oswald"/>
              <a:ea typeface="Oswald"/>
              <a:cs typeface="Oswald"/>
              <a:sym typeface="Oswald"/>
            </a:endParaRPr>
          </a:p>
        </p:txBody>
      </p:sp>
      <p:sp>
        <p:nvSpPr>
          <p:cNvPr id="94" name="Google Shape;94;p15"/>
          <p:cNvSpPr txBox="1"/>
          <p:nvPr>
            <p:ph idx="1" type="body"/>
          </p:nvPr>
        </p:nvSpPr>
        <p:spPr>
          <a:xfrm>
            <a:off x="252050" y="1490500"/>
            <a:ext cx="4899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000000"/>
                </a:solidFill>
                <a:latin typeface="Oswald"/>
                <a:ea typeface="Oswald"/>
                <a:cs typeface="Oswald"/>
                <a:sym typeface="Oswald"/>
              </a:rPr>
              <a:t>We considered two methods of flying and scoring points:</a:t>
            </a:r>
            <a:endParaRPr sz="2000">
              <a:solidFill>
                <a:srgbClr val="000000"/>
              </a:solidFill>
              <a:latin typeface="Oswald"/>
              <a:ea typeface="Oswald"/>
              <a:cs typeface="Oswald"/>
              <a:sym typeface="Oswald"/>
            </a:endParaRPr>
          </a:p>
          <a:p>
            <a:pPr indent="-355600" lvl="0" marL="457200" rtl="0" algn="l">
              <a:spcBef>
                <a:spcPts val="1600"/>
              </a:spcBef>
              <a:spcAft>
                <a:spcPts val="0"/>
              </a:spcAft>
              <a:buClr>
                <a:srgbClr val="000000"/>
              </a:buClr>
              <a:buSzPts val="2000"/>
              <a:buFont typeface="Oswald"/>
              <a:buAutoNum type="arabicPeriod"/>
            </a:pPr>
            <a:r>
              <a:rPr lang="en" sz="2000">
                <a:solidFill>
                  <a:srgbClr val="000000"/>
                </a:solidFill>
                <a:latin typeface="Oswald"/>
                <a:ea typeface="Oswald"/>
                <a:cs typeface="Oswald"/>
                <a:sym typeface="Oswald"/>
              </a:rPr>
              <a:t>Fly autonomously, then manually search for scoring items (targets, debris, etc.)</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AutoNum type="arabicPeriod"/>
            </a:pPr>
            <a:r>
              <a:rPr lang="en" sz="2000">
                <a:solidFill>
                  <a:srgbClr val="000000"/>
                </a:solidFill>
                <a:latin typeface="Oswald"/>
                <a:ea typeface="Oswald"/>
                <a:cs typeface="Oswald"/>
                <a:sym typeface="Oswald"/>
              </a:rPr>
              <a:t>Fly autonomously for found scoring items (while carrying balloons), locate accurate coordinates and drop balloons, then land to perform autonomous takeoff and landing</a:t>
            </a:r>
            <a:endParaRPr sz="2000">
              <a:solidFill>
                <a:srgbClr val="000000"/>
              </a:solidFill>
              <a:latin typeface="Oswald"/>
              <a:ea typeface="Oswald"/>
              <a:cs typeface="Oswald"/>
              <a:sym typeface="Oswald"/>
            </a:endParaRPr>
          </a:p>
          <a:p>
            <a:pPr indent="0" lvl="0" marL="0" rtl="0" algn="l">
              <a:spcBef>
                <a:spcPts val="1600"/>
              </a:spcBef>
              <a:spcAft>
                <a:spcPts val="0"/>
              </a:spcAft>
              <a:buNone/>
            </a:pPr>
            <a:r>
              <a:t/>
            </a:r>
            <a:endParaRPr>
              <a:solidFill>
                <a:srgbClr val="000000"/>
              </a:solidFill>
            </a:endParaRPr>
          </a:p>
          <a:p>
            <a:pPr indent="0" lvl="0" marL="0" rtl="0" algn="l">
              <a:spcBef>
                <a:spcPts val="1600"/>
              </a:spcBef>
              <a:spcAft>
                <a:spcPts val="1600"/>
              </a:spcAft>
              <a:buNone/>
            </a:pPr>
            <a:r>
              <a:t/>
            </a:r>
            <a:endParaRPr>
              <a:solidFill>
                <a:srgbClr val="000000"/>
              </a:solidFill>
            </a:endParaRPr>
          </a:p>
        </p:txBody>
      </p:sp>
      <p:pic>
        <p:nvPicPr>
          <p:cNvPr id="95" name="Google Shape;95;p15"/>
          <p:cNvPicPr preferRelativeResize="0"/>
          <p:nvPr/>
        </p:nvPicPr>
        <p:blipFill rotWithShape="1">
          <a:blip r:embed="rId3">
            <a:alphaModFix/>
          </a:blip>
          <a:srcRect b="12472" l="27226" r="25652" t="13288"/>
          <a:stretch/>
        </p:blipFill>
        <p:spPr>
          <a:xfrm>
            <a:off x="5434226" y="1240850"/>
            <a:ext cx="3191676" cy="2828651"/>
          </a:xfrm>
          <a:prstGeom prst="rect">
            <a:avLst/>
          </a:prstGeom>
          <a:noFill/>
          <a:ln cap="flat" cmpd="sng" w="9525">
            <a:solidFill>
              <a:srgbClr val="000000"/>
            </a:solidFill>
            <a:prstDash val="solid"/>
            <a:round/>
            <a:headEnd len="sm" w="sm" type="none"/>
            <a:tailEnd len="sm" w="sm" type="none"/>
          </a:ln>
        </p:spPr>
      </p:pic>
      <p:sp>
        <p:nvSpPr>
          <p:cNvPr id="96" name="Google Shape;96;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16"/>
          <p:cNvSpPr txBox="1"/>
          <p:nvPr>
            <p:ph type="title"/>
          </p:nvPr>
        </p:nvSpPr>
        <p:spPr>
          <a:xfrm>
            <a:off x="13600" y="493425"/>
            <a:ext cx="7688700" cy="535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chemeClr val="accent5"/>
                </a:solidFill>
                <a:latin typeface="Oswald"/>
                <a:ea typeface="Oswald"/>
                <a:cs typeface="Oswald"/>
                <a:sym typeface="Oswald"/>
              </a:rPr>
              <a:t>System Overview - </a:t>
            </a:r>
            <a:r>
              <a:rPr lang="en">
                <a:solidFill>
                  <a:srgbClr val="000000"/>
                </a:solidFill>
                <a:latin typeface="Oswald"/>
                <a:ea typeface="Oswald"/>
                <a:cs typeface="Oswald"/>
                <a:sym typeface="Oswald"/>
              </a:rPr>
              <a:t>Flight Method Risk Evaluation</a:t>
            </a:r>
            <a:endParaRPr>
              <a:solidFill>
                <a:srgbClr val="000000"/>
              </a:solidFill>
              <a:latin typeface="Oswald"/>
              <a:ea typeface="Oswald"/>
              <a:cs typeface="Oswald"/>
              <a:sym typeface="Oswald"/>
            </a:endParaRPr>
          </a:p>
        </p:txBody>
      </p:sp>
      <p:graphicFrame>
        <p:nvGraphicFramePr>
          <p:cNvPr id="102" name="Google Shape;102;p16"/>
          <p:cNvGraphicFramePr/>
          <p:nvPr/>
        </p:nvGraphicFramePr>
        <p:xfrm>
          <a:off x="91325" y="1293975"/>
          <a:ext cx="3000000" cy="3000000"/>
        </p:xfrm>
        <a:graphic>
          <a:graphicData uri="http://schemas.openxmlformats.org/drawingml/2006/table">
            <a:tbl>
              <a:tblPr>
                <a:noFill/>
                <a:tableStyleId>{08AF3BC2-C194-4C48-97E4-CDECB7B8AEEF}</a:tableStyleId>
              </a:tblPr>
              <a:tblGrid>
                <a:gridCol w="2802850"/>
                <a:gridCol w="2802850"/>
                <a:gridCol w="2802850"/>
              </a:tblGrid>
              <a:tr h="190625">
                <a:tc>
                  <a:txBody>
                    <a:bodyPr>
                      <a:noAutofit/>
                    </a:bodyPr>
                    <a:lstStyle/>
                    <a:p>
                      <a:pPr indent="0" lvl="0" marL="0" rtl="0" algn="l">
                        <a:spcBef>
                          <a:spcPts val="0"/>
                        </a:spcBef>
                        <a:spcAft>
                          <a:spcPts val="0"/>
                        </a:spcAft>
                        <a:buNone/>
                      </a:pPr>
                      <a:r>
                        <a:rPr b="1" lang="en" sz="1800">
                          <a:solidFill>
                            <a:schemeClr val="dk2"/>
                          </a:solidFill>
                          <a:latin typeface="Oswald"/>
                          <a:ea typeface="Oswald"/>
                          <a:cs typeface="Oswald"/>
                          <a:sym typeface="Oswald"/>
                        </a:rPr>
                        <a:t>Decision</a:t>
                      </a:r>
                      <a:endParaRPr b="1" sz="1800">
                        <a:solidFill>
                          <a:schemeClr val="dk2"/>
                        </a:solidFill>
                        <a:latin typeface="Oswald"/>
                        <a:ea typeface="Oswald"/>
                        <a:cs typeface="Oswald"/>
                        <a:sym typeface="Oswald"/>
                      </a:endParaRPr>
                    </a:p>
                  </a:txBody>
                  <a:tcPr marT="91425" marB="91425" marR="91425" marL="91425">
                    <a:solidFill>
                      <a:schemeClr val="lt2"/>
                    </a:solidFill>
                  </a:tcPr>
                </a:tc>
                <a:tc>
                  <a:txBody>
                    <a:bodyPr>
                      <a:noAutofit/>
                    </a:bodyPr>
                    <a:lstStyle/>
                    <a:p>
                      <a:pPr indent="0" lvl="0" marL="0" rtl="0" algn="l">
                        <a:spcBef>
                          <a:spcPts val="0"/>
                        </a:spcBef>
                        <a:spcAft>
                          <a:spcPts val="0"/>
                        </a:spcAft>
                        <a:buNone/>
                      </a:pPr>
                      <a:r>
                        <a:rPr b="1" lang="en" sz="1800">
                          <a:solidFill>
                            <a:schemeClr val="dk2"/>
                          </a:solidFill>
                          <a:latin typeface="Oswald"/>
                          <a:ea typeface="Oswald"/>
                          <a:cs typeface="Oswald"/>
                          <a:sym typeface="Oswald"/>
                        </a:rPr>
                        <a:t>Risk</a:t>
                      </a:r>
                      <a:endParaRPr b="1" sz="1800">
                        <a:solidFill>
                          <a:schemeClr val="dk2"/>
                        </a:solidFill>
                        <a:latin typeface="Oswald"/>
                        <a:ea typeface="Oswald"/>
                        <a:cs typeface="Oswald"/>
                        <a:sym typeface="Oswald"/>
                      </a:endParaRPr>
                    </a:p>
                  </a:txBody>
                  <a:tcPr marT="91425" marB="91425" marR="91425" marL="91425">
                    <a:solidFill>
                      <a:schemeClr val="lt2"/>
                    </a:solidFill>
                  </a:tcPr>
                </a:tc>
                <a:tc>
                  <a:txBody>
                    <a:bodyPr>
                      <a:noAutofit/>
                    </a:bodyPr>
                    <a:lstStyle/>
                    <a:p>
                      <a:pPr indent="0" lvl="0" marL="0" rtl="0" algn="l">
                        <a:spcBef>
                          <a:spcPts val="0"/>
                        </a:spcBef>
                        <a:spcAft>
                          <a:spcPts val="0"/>
                        </a:spcAft>
                        <a:buNone/>
                      </a:pPr>
                      <a:r>
                        <a:rPr b="1" lang="en" sz="1800">
                          <a:solidFill>
                            <a:schemeClr val="dk2"/>
                          </a:solidFill>
                          <a:latin typeface="Oswald"/>
                          <a:ea typeface="Oswald"/>
                          <a:cs typeface="Oswald"/>
                          <a:sym typeface="Oswald"/>
                        </a:rPr>
                        <a:t>Reward</a:t>
                      </a:r>
                      <a:endParaRPr b="1" sz="1800">
                        <a:solidFill>
                          <a:schemeClr val="dk2"/>
                        </a:solidFill>
                        <a:latin typeface="Oswald"/>
                        <a:ea typeface="Oswald"/>
                        <a:cs typeface="Oswald"/>
                        <a:sym typeface="Oswald"/>
                      </a:endParaRPr>
                    </a:p>
                  </a:txBody>
                  <a:tcPr marT="91425" marB="91425" marR="91425" marL="91425">
                    <a:solidFill>
                      <a:schemeClr val="lt2"/>
                    </a:solidFill>
                  </a:tcPr>
                </a:tc>
              </a:tr>
              <a:tr h="457175">
                <a:tc>
                  <a:txBody>
                    <a:bodyPr>
                      <a:noAutofit/>
                    </a:bodyPr>
                    <a:lstStyle/>
                    <a:p>
                      <a:pPr indent="0" lvl="0" marL="0" rtl="0" algn="l">
                        <a:spcBef>
                          <a:spcPts val="0"/>
                        </a:spcBef>
                        <a:spcAft>
                          <a:spcPts val="0"/>
                        </a:spcAft>
                        <a:buNone/>
                      </a:pPr>
                      <a:r>
                        <a:rPr lang="en">
                          <a:solidFill>
                            <a:schemeClr val="dk2"/>
                          </a:solidFill>
                          <a:latin typeface="Oswald"/>
                          <a:ea typeface="Oswald"/>
                          <a:cs typeface="Oswald"/>
                          <a:sym typeface="Oswald"/>
                        </a:rPr>
                        <a:t>Autonomous search pattern</a:t>
                      </a:r>
                      <a:endParaRPr>
                        <a:solidFill>
                          <a:schemeClr val="dk2"/>
                        </a:solidFill>
                        <a:latin typeface="Oswald"/>
                        <a:ea typeface="Oswald"/>
                        <a:cs typeface="Oswald"/>
                        <a:sym typeface="Oswald"/>
                      </a:endParaRPr>
                    </a:p>
                  </a:txBody>
                  <a:tcPr marT="91425" marB="91425" marR="91425" marL="91425"/>
                </a:tc>
                <a:tc>
                  <a:txBody>
                    <a:bodyPr>
                      <a:noAutofit/>
                    </a:bodyPr>
                    <a:lstStyle/>
                    <a:p>
                      <a:pPr indent="0" lvl="0" marL="0" rtl="0" algn="l">
                        <a:spcBef>
                          <a:spcPts val="0"/>
                        </a:spcBef>
                        <a:spcAft>
                          <a:spcPts val="0"/>
                        </a:spcAft>
                        <a:buNone/>
                      </a:pPr>
                      <a:r>
                        <a:rPr lang="en">
                          <a:solidFill>
                            <a:schemeClr val="dk2"/>
                          </a:solidFill>
                          <a:latin typeface="Oswald"/>
                          <a:ea typeface="Oswald"/>
                          <a:cs typeface="Oswald"/>
                          <a:sym typeface="Oswald"/>
                        </a:rPr>
                        <a:t>GPS malfunctions, unable to pause/resume mission to write down coordinates</a:t>
                      </a:r>
                      <a:endParaRPr>
                        <a:solidFill>
                          <a:schemeClr val="dk2"/>
                        </a:solidFill>
                        <a:latin typeface="Oswald"/>
                        <a:ea typeface="Oswald"/>
                        <a:cs typeface="Oswald"/>
                        <a:sym typeface="Oswald"/>
                      </a:endParaRPr>
                    </a:p>
                  </a:txBody>
                  <a:tcPr marT="91425" marB="91425" marR="91425" marL="91425"/>
                </a:tc>
                <a:tc>
                  <a:txBody>
                    <a:bodyPr>
                      <a:noAutofit/>
                    </a:bodyPr>
                    <a:lstStyle/>
                    <a:p>
                      <a:pPr indent="0" lvl="0" marL="0" rtl="0" algn="l">
                        <a:spcBef>
                          <a:spcPts val="0"/>
                        </a:spcBef>
                        <a:spcAft>
                          <a:spcPts val="0"/>
                        </a:spcAft>
                        <a:buNone/>
                      </a:pPr>
                      <a:r>
                        <a:rPr lang="en">
                          <a:solidFill>
                            <a:schemeClr val="dk2"/>
                          </a:solidFill>
                          <a:latin typeface="Oswald"/>
                          <a:ea typeface="Oswald"/>
                          <a:cs typeface="Oswald"/>
                          <a:sym typeface="Oswald"/>
                        </a:rPr>
                        <a:t>Consistent/reliable searching for scoring objects</a:t>
                      </a:r>
                      <a:endParaRPr>
                        <a:solidFill>
                          <a:schemeClr val="dk2"/>
                        </a:solidFill>
                        <a:latin typeface="Oswald"/>
                        <a:ea typeface="Oswald"/>
                        <a:cs typeface="Oswald"/>
                        <a:sym typeface="Oswald"/>
                      </a:endParaRPr>
                    </a:p>
                  </a:txBody>
                  <a:tcPr marT="91425" marB="91425" marR="91425" marL="91425"/>
                </a:tc>
              </a:tr>
              <a:tr h="457175">
                <a:tc>
                  <a:txBody>
                    <a:bodyPr>
                      <a:noAutofit/>
                    </a:bodyPr>
                    <a:lstStyle/>
                    <a:p>
                      <a:pPr indent="0" lvl="0" marL="0" rtl="0" algn="l">
                        <a:spcBef>
                          <a:spcPts val="0"/>
                        </a:spcBef>
                        <a:spcAft>
                          <a:spcPts val="0"/>
                        </a:spcAft>
                        <a:buNone/>
                      </a:pPr>
                      <a:r>
                        <a:rPr lang="en">
                          <a:solidFill>
                            <a:schemeClr val="dk2"/>
                          </a:solidFill>
                          <a:latin typeface="Oswald"/>
                          <a:ea typeface="Oswald"/>
                          <a:cs typeface="Oswald"/>
                          <a:sym typeface="Oswald"/>
                        </a:rPr>
                        <a:t>Manual searching</a:t>
                      </a:r>
                      <a:endParaRPr>
                        <a:solidFill>
                          <a:schemeClr val="dk2"/>
                        </a:solidFill>
                        <a:latin typeface="Oswald"/>
                        <a:ea typeface="Oswald"/>
                        <a:cs typeface="Oswald"/>
                        <a:sym typeface="Oswald"/>
                      </a:endParaRPr>
                    </a:p>
                  </a:txBody>
                  <a:tcPr marT="91425" marB="91425" marR="91425" marL="91425"/>
                </a:tc>
                <a:tc>
                  <a:txBody>
                    <a:bodyPr>
                      <a:noAutofit/>
                    </a:bodyPr>
                    <a:lstStyle/>
                    <a:p>
                      <a:pPr indent="0" lvl="0" marL="0" rtl="0" algn="l">
                        <a:spcBef>
                          <a:spcPts val="0"/>
                        </a:spcBef>
                        <a:spcAft>
                          <a:spcPts val="0"/>
                        </a:spcAft>
                        <a:buNone/>
                      </a:pPr>
                      <a:r>
                        <a:rPr lang="en">
                          <a:solidFill>
                            <a:schemeClr val="dk2"/>
                          </a:solidFill>
                          <a:latin typeface="Oswald"/>
                          <a:ea typeface="Oswald"/>
                          <a:cs typeface="Oswald"/>
                          <a:sym typeface="Oswald"/>
                        </a:rPr>
                        <a:t>Loss of orientation, inconsistent altitude, drift while recording coordinates</a:t>
                      </a:r>
                      <a:endParaRPr>
                        <a:solidFill>
                          <a:schemeClr val="dk2"/>
                        </a:solidFill>
                        <a:latin typeface="Oswald"/>
                        <a:ea typeface="Oswald"/>
                        <a:cs typeface="Oswald"/>
                        <a:sym typeface="Oswald"/>
                      </a:endParaRPr>
                    </a:p>
                  </a:txBody>
                  <a:tcPr marT="91425" marB="91425" marR="91425" marL="91425"/>
                </a:tc>
                <a:tc>
                  <a:txBody>
                    <a:bodyPr>
                      <a:noAutofit/>
                    </a:bodyPr>
                    <a:lstStyle/>
                    <a:p>
                      <a:pPr indent="0" lvl="0" marL="0" rtl="0" algn="l">
                        <a:spcBef>
                          <a:spcPts val="0"/>
                        </a:spcBef>
                        <a:spcAft>
                          <a:spcPts val="0"/>
                        </a:spcAft>
                        <a:buNone/>
                      </a:pPr>
                      <a:r>
                        <a:rPr lang="en">
                          <a:solidFill>
                            <a:schemeClr val="dk2"/>
                          </a:solidFill>
                          <a:latin typeface="Oswald"/>
                          <a:ea typeface="Oswald"/>
                          <a:cs typeface="Oswald"/>
                          <a:sym typeface="Oswald"/>
                        </a:rPr>
                        <a:t>Able to recover from GPS issues, potentially faster speed</a:t>
                      </a:r>
                      <a:endParaRPr>
                        <a:solidFill>
                          <a:schemeClr val="dk2"/>
                        </a:solidFill>
                        <a:latin typeface="Oswald"/>
                        <a:ea typeface="Oswald"/>
                        <a:cs typeface="Oswald"/>
                        <a:sym typeface="Oswald"/>
                      </a:endParaRPr>
                    </a:p>
                  </a:txBody>
                  <a:tcPr marT="91425" marB="91425" marR="91425" marL="91425"/>
                </a:tc>
              </a:tr>
            </a:tbl>
          </a:graphicData>
        </a:graphic>
      </p:graphicFrame>
      <p:sp>
        <p:nvSpPr>
          <p:cNvPr id="103" name="Google Shape;103;p16"/>
          <p:cNvSpPr txBox="1"/>
          <p:nvPr/>
        </p:nvSpPr>
        <p:spPr>
          <a:xfrm>
            <a:off x="91325" y="3431850"/>
            <a:ext cx="8900400" cy="1629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rPr lang="en" sz="1800">
                <a:latin typeface="Oswald"/>
                <a:ea typeface="Oswald"/>
                <a:cs typeface="Oswald"/>
                <a:sym typeface="Oswald"/>
              </a:rPr>
              <a:t>We decided to employ a hybrid approach: manually following a search pattern using loiter mode provides the benefits of both strategies - consistent search pattern with the ability to make manual adjustments as needed. This works by the Mission Planner specialist giving the Pilot heading directions to move the right stick, and when something is found, the Monitor Observer guides the pilot.</a:t>
            </a:r>
            <a:endParaRPr>
              <a:latin typeface="Oswald"/>
              <a:ea typeface="Oswald"/>
              <a:cs typeface="Oswald"/>
              <a:sym typeface="Oswald"/>
            </a:endParaRPr>
          </a:p>
        </p:txBody>
      </p:sp>
      <p:sp>
        <p:nvSpPr>
          <p:cNvPr id="104" name="Google Shape;104;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17"/>
          <p:cNvSpPr txBox="1"/>
          <p:nvPr>
            <p:ph idx="1" type="body"/>
          </p:nvPr>
        </p:nvSpPr>
        <p:spPr>
          <a:xfrm>
            <a:off x="134725" y="1746800"/>
            <a:ext cx="4129200" cy="33120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85200C"/>
              </a:buClr>
              <a:buSzPts val="2000"/>
              <a:buFont typeface="Oswald"/>
              <a:buChar char="●"/>
            </a:pPr>
            <a:r>
              <a:rPr lang="en" sz="2000">
                <a:solidFill>
                  <a:srgbClr val="85200C"/>
                </a:solidFill>
                <a:latin typeface="Oswald"/>
                <a:ea typeface="Oswald"/>
                <a:cs typeface="Oswald"/>
                <a:sym typeface="Oswald"/>
              </a:rPr>
              <a:t>Execute autonomous tasks first, mapping any targets seen on the way</a:t>
            </a:r>
            <a:endParaRPr sz="2000">
              <a:solidFill>
                <a:srgbClr val="85200C"/>
              </a:solidFill>
              <a:latin typeface="Oswald"/>
              <a:ea typeface="Oswald"/>
              <a:cs typeface="Oswald"/>
              <a:sym typeface="Oswald"/>
            </a:endParaRPr>
          </a:p>
          <a:p>
            <a:pPr indent="-355600" lvl="0" marL="457200" rtl="0" algn="l">
              <a:spcBef>
                <a:spcPts val="0"/>
              </a:spcBef>
              <a:spcAft>
                <a:spcPts val="0"/>
              </a:spcAft>
              <a:buClr>
                <a:srgbClr val="85200C"/>
              </a:buClr>
              <a:buSzPts val="2000"/>
              <a:buFont typeface="Oswald"/>
              <a:buChar char="●"/>
            </a:pPr>
            <a:r>
              <a:rPr lang="en" sz="2000">
                <a:solidFill>
                  <a:srgbClr val="85200C"/>
                </a:solidFill>
                <a:latin typeface="Oswald"/>
                <a:ea typeface="Oswald"/>
                <a:cs typeface="Oswald"/>
                <a:sym typeface="Oswald"/>
              </a:rPr>
              <a:t>Use map to guide our pilot to the approximate locations of the targets to obtain precise GPS coordinates</a:t>
            </a:r>
            <a:endParaRPr sz="2000">
              <a:solidFill>
                <a:srgbClr val="85200C"/>
              </a:solidFill>
              <a:latin typeface="Oswald"/>
              <a:ea typeface="Oswald"/>
              <a:cs typeface="Oswald"/>
              <a:sym typeface="Oswald"/>
            </a:endParaRPr>
          </a:p>
          <a:p>
            <a:pPr indent="-355600" lvl="0" marL="457200" rtl="0" algn="l">
              <a:spcBef>
                <a:spcPts val="0"/>
              </a:spcBef>
              <a:spcAft>
                <a:spcPts val="0"/>
              </a:spcAft>
              <a:buClr>
                <a:srgbClr val="85200C"/>
              </a:buClr>
              <a:buSzPts val="2000"/>
              <a:buFont typeface="Oswald"/>
              <a:buChar char="●"/>
            </a:pPr>
            <a:r>
              <a:rPr lang="en" sz="2000">
                <a:solidFill>
                  <a:srgbClr val="85200C"/>
                </a:solidFill>
                <a:latin typeface="Oswald"/>
                <a:ea typeface="Oswald"/>
                <a:cs typeface="Oswald"/>
                <a:sym typeface="Oswald"/>
              </a:rPr>
              <a:t>Use coordinates to drop balloons on designated targets using autonomous mission</a:t>
            </a:r>
            <a:endParaRPr sz="2000">
              <a:solidFill>
                <a:srgbClr val="85200C"/>
              </a:solidFill>
              <a:latin typeface="Oswald"/>
              <a:ea typeface="Oswald"/>
              <a:cs typeface="Oswald"/>
              <a:sym typeface="Oswald"/>
            </a:endParaRPr>
          </a:p>
        </p:txBody>
      </p:sp>
      <p:sp>
        <p:nvSpPr>
          <p:cNvPr id="110" name="Google Shape;110;p17"/>
          <p:cNvSpPr txBox="1"/>
          <p:nvPr>
            <p:ph idx="2" type="body"/>
          </p:nvPr>
        </p:nvSpPr>
        <p:spPr>
          <a:xfrm>
            <a:off x="4431500" y="1780250"/>
            <a:ext cx="4451100" cy="32451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All 5 SAR targets located and classified</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All 10 waypoints captured</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Mission completed within 25-28 minutes flight time</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Autonomous takeoff and landing</a:t>
            </a:r>
            <a:endParaRPr sz="2000">
              <a:solidFill>
                <a:srgbClr val="000000"/>
              </a:solidFill>
              <a:latin typeface="Oswald"/>
              <a:ea typeface="Oswald"/>
              <a:cs typeface="Oswald"/>
              <a:sym typeface="Oswald"/>
            </a:endParaRPr>
          </a:p>
          <a:p>
            <a:pPr indent="-355600" lvl="0" marL="457200" rtl="0" algn="l">
              <a:spcBef>
                <a:spcPts val="0"/>
              </a:spcBef>
              <a:spcAft>
                <a:spcPts val="0"/>
              </a:spcAft>
              <a:buClr>
                <a:srgbClr val="000000"/>
              </a:buClr>
              <a:buSzPts val="2000"/>
              <a:buFont typeface="Oswald"/>
              <a:buChar char="●"/>
            </a:pPr>
            <a:r>
              <a:rPr lang="en" sz="2000">
                <a:solidFill>
                  <a:srgbClr val="000000"/>
                </a:solidFill>
                <a:latin typeface="Oswald"/>
                <a:ea typeface="Oswald"/>
                <a:cs typeface="Oswald"/>
                <a:sym typeface="Oswald"/>
              </a:rPr>
              <a:t>At least one package (balloon) delivered successfully</a:t>
            </a:r>
            <a:endParaRPr sz="2000">
              <a:solidFill>
                <a:srgbClr val="000000"/>
              </a:solidFill>
              <a:latin typeface="Oswald"/>
              <a:ea typeface="Oswald"/>
              <a:cs typeface="Oswald"/>
              <a:sym typeface="Oswald"/>
            </a:endParaRPr>
          </a:p>
        </p:txBody>
      </p:sp>
      <p:sp>
        <p:nvSpPr>
          <p:cNvPr id="111" name="Google Shape;111;p17"/>
          <p:cNvSpPr txBox="1"/>
          <p:nvPr>
            <p:ph type="title"/>
          </p:nvPr>
        </p:nvSpPr>
        <p:spPr>
          <a:xfrm>
            <a:off x="134725" y="997900"/>
            <a:ext cx="39117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chemeClr val="accent5"/>
                </a:solidFill>
                <a:latin typeface="Oswald"/>
                <a:ea typeface="Oswald"/>
                <a:cs typeface="Oswald"/>
                <a:sym typeface="Oswald"/>
              </a:rPr>
              <a:t>Flight Tasks</a:t>
            </a:r>
            <a:endParaRPr>
              <a:solidFill>
                <a:schemeClr val="accent5"/>
              </a:solidFill>
              <a:latin typeface="Oswald"/>
              <a:ea typeface="Oswald"/>
              <a:cs typeface="Oswald"/>
              <a:sym typeface="Oswald"/>
            </a:endParaRPr>
          </a:p>
        </p:txBody>
      </p:sp>
      <p:sp>
        <p:nvSpPr>
          <p:cNvPr id="112" name="Google Shape;112;p17"/>
          <p:cNvSpPr txBox="1"/>
          <p:nvPr>
            <p:ph type="title"/>
          </p:nvPr>
        </p:nvSpPr>
        <p:spPr>
          <a:xfrm>
            <a:off x="4431500" y="997900"/>
            <a:ext cx="3690600" cy="572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chemeClr val="accent5"/>
                </a:solidFill>
                <a:latin typeface="Oswald"/>
                <a:ea typeface="Oswald"/>
                <a:cs typeface="Oswald"/>
                <a:sym typeface="Oswald"/>
              </a:rPr>
              <a:t>Expected</a:t>
            </a:r>
            <a:r>
              <a:rPr lang="en">
                <a:latin typeface="Oswald"/>
                <a:ea typeface="Oswald"/>
                <a:cs typeface="Oswald"/>
                <a:sym typeface="Oswald"/>
              </a:rPr>
              <a:t> </a:t>
            </a:r>
            <a:r>
              <a:rPr lang="en">
                <a:solidFill>
                  <a:schemeClr val="accent5"/>
                </a:solidFill>
                <a:latin typeface="Oswald"/>
                <a:ea typeface="Oswald"/>
                <a:cs typeface="Oswald"/>
                <a:sym typeface="Oswald"/>
              </a:rPr>
              <a:t>Performance</a:t>
            </a:r>
            <a:endParaRPr>
              <a:latin typeface="Oswald"/>
              <a:ea typeface="Oswald"/>
              <a:cs typeface="Oswald"/>
              <a:sym typeface="Oswald"/>
            </a:endParaRPr>
          </a:p>
        </p:txBody>
      </p:sp>
      <p:sp>
        <p:nvSpPr>
          <p:cNvPr id="113" name="Google Shape;113;p17"/>
          <p:cNvSpPr txBox="1"/>
          <p:nvPr/>
        </p:nvSpPr>
        <p:spPr>
          <a:xfrm>
            <a:off x="69850" y="482200"/>
            <a:ext cx="8934300" cy="51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chemeClr val="accent5"/>
                </a:solidFill>
                <a:latin typeface="Oswald"/>
                <a:ea typeface="Oswald"/>
                <a:cs typeface="Oswald"/>
                <a:sym typeface="Oswald"/>
              </a:rPr>
              <a:t>System Overview - </a:t>
            </a:r>
            <a:r>
              <a:rPr b="1" lang="en" sz="2600">
                <a:latin typeface="Oswald"/>
                <a:ea typeface="Oswald"/>
                <a:cs typeface="Oswald"/>
                <a:sym typeface="Oswald"/>
              </a:rPr>
              <a:t>Plan and Performance</a:t>
            </a:r>
            <a:endParaRPr b="1" sz="2600">
              <a:latin typeface="Oswald"/>
              <a:ea typeface="Oswald"/>
              <a:cs typeface="Oswald"/>
              <a:sym typeface="Oswald"/>
            </a:endParaRPr>
          </a:p>
          <a:p>
            <a:pPr indent="0" lvl="0" marL="0" rtl="0" algn="l">
              <a:spcBef>
                <a:spcPts val="0"/>
              </a:spcBef>
              <a:spcAft>
                <a:spcPts val="0"/>
              </a:spcAft>
              <a:buNone/>
            </a:pPr>
            <a:r>
              <a:t/>
            </a:r>
            <a:endParaRPr b="1" sz="2600">
              <a:solidFill>
                <a:schemeClr val="accent5"/>
              </a:solidFill>
              <a:latin typeface="Oswald"/>
              <a:ea typeface="Oswald"/>
              <a:cs typeface="Oswald"/>
              <a:sym typeface="Oswald"/>
            </a:endParaRPr>
          </a:p>
        </p:txBody>
      </p:sp>
      <p:sp>
        <p:nvSpPr>
          <p:cNvPr id="114" name="Google Shape;114;p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18"/>
          <p:cNvSpPr txBox="1"/>
          <p:nvPr>
            <p:ph type="title"/>
          </p:nvPr>
        </p:nvSpPr>
        <p:spPr>
          <a:xfrm>
            <a:off x="13600" y="503375"/>
            <a:ext cx="7688700" cy="535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chemeClr val="accent5"/>
                </a:solidFill>
                <a:latin typeface="Oswald"/>
                <a:ea typeface="Oswald"/>
                <a:cs typeface="Oswald"/>
                <a:sym typeface="Oswald"/>
              </a:rPr>
              <a:t>System Overview - </a:t>
            </a:r>
            <a:r>
              <a:rPr lang="en">
                <a:solidFill>
                  <a:srgbClr val="000000"/>
                </a:solidFill>
                <a:latin typeface="Oswald"/>
                <a:ea typeface="Oswald"/>
                <a:cs typeface="Oswald"/>
                <a:sym typeface="Oswald"/>
              </a:rPr>
              <a:t>Mis</a:t>
            </a:r>
            <a:r>
              <a:rPr lang="en">
                <a:solidFill>
                  <a:srgbClr val="000000"/>
                </a:solidFill>
                <a:latin typeface="Oswald"/>
                <a:ea typeface="Oswald"/>
                <a:cs typeface="Oswald"/>
                <a:sym typeface="Oswald"/>
              </a:rPr>
              <a:t>sion Planner Usage  </a:t>
            </a:r>
            <a:endParaRPr>
              <a:solidFill>
                <a:srgbClr val="000000"/>
              </a:solidFill>
              <a:latin typeface="Oswald"/>
              <a:ea typeface="Oswald"/>
              <a:cs typeface="Oswald"/>
              <a:sym typeface="Oswald"/>
            </a:endParaRPr>
          </a:p>
        </p:txBody>
      </p:sp>
      <p:sp>
        <p:nvSpPr>
          <p:cNvPr id="120" name="Google Shape;120;p18"/>
          <p:cNvSpPr txBox="1"/>
          <p:nvPr>
            <p:ph idx="1" type="body"/>
          </p:nvPr>
        </p:nvSpPr>
        <p:spPr>
          <a:xfrm>
            <a:off x="163575" y="14235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Get telemetry data from the aircraft</a:t>
            </a:r>
            <a:endParaRPr sz="1800">
              <a:solidFill>
                <a:srgbClr val="000000"/>
              </a:solidFill>
              <a:latin typeface="Oswald"/>
              <a:ea typeface="Oswald"/>
              <a:cs typeface="Oswald"/>
              <a:sym typeface="Oswald"/>
            </a:endParaRPr>
          </a:p>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Use the flight log to understand aircraft performance</a:t>
            </a:r>
            <a:endParaRPr sz="1800">
              <a:solidFill>
                <a:srgbClr val="000000"/>
              </a:solidFill>
              <a:latin typeface="Oswald"/>
              <a:ea typeface="Oswald"/>
              <a:cs typeface="Oswald"/>
              <a:sym typeface="Oswald"/>
            </a:endParaRPr>
          </a:p>
          <a:p>
            <a:pPr indent="-342900" lvl="1" marL="9144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Diagnose Problems </a:t>
            </a:r>
            <a:r>
              <a:rPr lang="en" sz="1800">
                <a:solidFill>
                  <a:srgbClr val="000000"/>
                </a:solidFill>
                <a:latin typeface="Oswald"/>
                <a:ea typeface="Oswald"/>
                <a:cs typeface="Oswald"/>
                <a:sym typeface="Oswald"/>
              </a:rPr>
              <a:t> </a:t>
            </a:r>
            <a:endParaRPr sz="1800">
              <a:solidFill>
                <a:srgbClr val="000000"/>
              </a:solidFill>
              <a:latin typeface="Oswald"/>
              <a:ea typeface="Oswald"/>
              <a:cs typeface="Oswald"/>
              <a:sym typeface="Oswald"/>
            </a:endParaRPr>
          </a:p>
          <a:p>
            <a:pPr indent="-342900" lvl="1" marL="9144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Compare Data </a:t>
            </a:r>
            <a:endParaRPr sz="1800">
              <a:solidFill>
                <a:srgbClr val="000000"/>
              </a:solidFill>
              <a:latin typeface="Oswald"/>
              <a:ea typeface="Oswald"/>
              <a:cs typeface="Oswald"/>
              <a:sym typeface="Oswald"/>
            </a:endParaRPr>
          </a:p>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Program autonomous missions</a:t>
            </a:r>
            <a:endParaRPr sz="1800">
              <a:solidFill>
                <a:srgbClr val="000000"/>
              </a:solidFill>
              <a:latin typeface="Oswald"/>
              <a:ea typeface="Oswald"/>
              <a:cs typeface="Oswald"/>
              <a:sym typeface="Oswald"/>
            </a:endParaRPr>
          </a:p>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Monitor relevant aircraft telemetry data </a:t>
            </a:r>
            <a:endParaRPr sz="1800">
              <a:solidFill>
                <a:srgbClr val="000000"/>
              </a:solidFill>
              <a:latin typeface="Oswald"/>
              <a:ea typeface="Oswald"/>
              <a:cs typeface="Oswald"/>
              <a:sym typeface="Oswald"/>
            </a:endParaRPr>
          </a:p>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Use Mission Planner to Control Servo on Balloon</a:t>
            </a:r>
            <a:endParaRPr sz="1800">
              <a:solidFill>
                <a:srgbClr val="000000"/>
              </a:solidFill>
              <a:latin typeface="Oswald"/>
              <a:ea typeface="Oswald"/>
              <a:cs typeface="Oswald"/>
              <a:sym typeface="Oswald"/>
            </a:endParaRPr>
          </a:p>
          <a:p>
            <a:pPr indent="0" lvl="0" marL="457200" rtl="0" algn="l">
              <a:spcBef>
                <a:spcPts val="0"/>
              </a:spcBef>
              <a:spcAft>
                <a:spcPts val="0"/>
              </a:spcAft>
              <a:buNone/>
            </a:pPr>
            <a:r>
              <a:rPr lang="en" sz="1800">
                <a:solidFill>
                  <a:srgbClr val="000000"/>
                </a:solidFill>
                <a:latin typeface="Oswald"/>
                <a:ea typeface="Oswald"/>
                <a:cs typeface="Oswald"/>
                <a:sym typeface="Oswald"/>
              </a:rPr>
              <a:t>Mechanism (Camera Shutter approach)</a:t>
            </a:r>
            <a:endParaRPr sz="1800">
              <a:solidFill>
                <a:srgbClr val="000000"/>
              </a:solidFill>
              <a:latin typeface="Oswald"/>
              <a:ea typeface="Oswald"/>
              <a:cs typeface="Oswald"/>
              <a:sym typeface="Oswald"/>
            </a:endParaRPr>
          </a:p>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Check for safety (arm/disarm, GPS lock,</a:t>
            </a:r>
            <a:endParaRPr sz="1800">
              <a:solidFill>
                <a:srgbClr val="000000"/>
              </a:solidFill>
              <a:latin typeface="Oswald"/>
              <a:ea typeface="Oswald"/>
              <a:cs typeface="Oswald"/>
              <a:sym typeface="Oswald"/>
            </a:endParaRPr>
          </a:p>
          <a:p>
            <a:pPr indent="0" lvl="0" marL="457200" rtl="0" algn="l">
              <a:spcBef>
                <a:spcPts val="0"/>
              </a:spcBef>
              <a:spcAft>
                <a:spcPts val="0"/>
              </a:spcAft>
              <a:buNone/>
            </a:pPr>
            <a:r>
              <a:rPr lang="en" sz="1800">
                <a:solidFill>
                  <a:srgbClr val="000000"/>
                </a:solidFill>
                <a:latin typeface="Oswald"/>
                <a:ea typeface="Oswald"/>
                <a:cs typeface="Oswald"/>
                <a:sym typeface="Oswald"/>
              </a:rPr>
              <a:t>GPS satellite count, flight mode check)</a:t>
            </a:r>
            <a:endParaRPr>
              <a:solidFill>
                <a:srgbClr val="000000"/>
              </a:solidFill>
            </a:endParaRPr>
          </a:p>
        </p:txBody>
      </p:sp>
      <p:pic>
        <p:nvPicPr>
          <p:cNvPr id="121" name="Google Shape;121;p18"/>
          <p:cNvPicPr preferRelativeResize="0"/>
          <p:nvPr/>
        </p:nvPicPr>
        <p:blipFill>
          <a:blip r:embed="rId3">
            <a:alphaModFix/>
          </a:blip>
          <a:stretch>
            <a:fillRect/>
          </a:stretch>
        </p:blipFill>
        <p:spPr>
          <a:xfrm>
            <a:off x="5223975" y="1363700"/>
            <a:ext cx="3699875" cy="2308999"/>
          </a:xfrm>
          <a:prstGeom prst="rect">
            <a:avLst/>
          </a:prstGeom>
          <a:noFill/>
          <a:ln cap="flat" cmpd="sng" w="9525">
            <a:solidFill>
              <a:srgbClr val="000000"/>
            </a:solidFill>
            <a:prstDash val="solid"/>
            <a:round/>
            <a:headEnd len="sm" w="sm" type="none"/>
            <a:tailEnd len="sm" w="sm" type="none"/>
          </a:ln>
        </p:spPr>
      </p:pic>
      <p:sp>
        <p:nvSpPr>
          <p:cNvPr id="122" name="Google Shape;122;p1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19"/>
          <p:cNvSpPr txBox="1"/>
          <p:nvPr>
            <p:ph type="title"/>
          </p:nvPr>
        </p:nvSpPr>
        <p:spPr>
          <a:xfrm>
            <a:off x="63325" y="563025"/>
            <a:ext cx="7688700" cy="535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chemeClr val="accent5"/>
                </a:solidFill>
                <a:latin typeface="Oswald"/>
                <a:ea typeface="Oswald"/>
                <a:cs typeface="Oswald"/>
                <a:sym typeface="Oswald"/>
              </a:rPr>
              <a:t>System Overview - </a:t>
            </a:r>
            <a:r>
              <a:rPr lang="en">
                <a:solidFill>
                  <a:srgbClr val="000000"/>
                </a:solidFill>
                <a:latin typeface="Oswald"/>
                <a:ea typeface="Oswald"/>
                <a:cs typeface="Oswald"/>
                <a:sym typeface="Oswald"/>
              </a:rPr>
              <a:t>Monitor</a:t>
            </a:r>
            <a:r>
              <a:rPr lang="en">
                <a:latin typeface="Oswald"/>
                <a:ea typeface="Oswald"/>
                <a:cs typeface="Oswald"/>
                <a:sym typeface="Oswald"/>
              </a:rPr>
              <a:t> </a:t>
            </a:r>
            <a:r>
              <a:rPr lang="en">
                <a:solidFill>
                  <a:srgbClr val="000000"/>
                </a:solidFill>
                <a:latin typeface="Oswald"/>
                <a:ea typeface="Oswald"/>
                <a:cs typeface="Oswald"/>
                <a:sym typeface="Oswald"/>
              </a:rPr>
              <a:t>Usage </a:t>
            </a:r>
            <a:endParaRPr>
              <a:solidFill>
                <a:srgbClr val="000000"/>
              </a:solidFill>
              <a:latin typeface="Oswald"/>
              <a:ea typeface="Oswald"/>
              <a:cs typeface="Oswald"/>
              <a:sym typeface="Oswald"/>
            </a:endParaRPr>
          </a:p>
        </p:txBody>
      </p:sp>
      <p:sp>
        <p:nvSpPr>
          <p:cNvPr id="128" name="Google Shape;128;p19"/>
          <p:cNvSpPr txBox="1"/>
          <p:nvPr>
            <p:ph idx="1" type="body"/>
          </p:nvPr>
        </p:nvSpPr>
        <p:spPr>
          <a:xfrm>
            <a:off x="63325" y="1402800"/>
            <a:ext cx="7688700" cy="2261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  </a:t>
            </a:r>
            <a:r>
              <a:rPr lang="en" sz="1800">
                <a:solidFill>
                  <a:srgbClr val="000000"/>
                </a:solidFill>
                <a:latin typeface="Oswald"/>
                <a:ea typeface="Oswald"/>
                <a:cs typeface="Oswald"/>
                <a:sym typeface="Oswald"/>
              </a:rPr>
              <a:t>W</a:t>
            </a:r>
            <a:r>
              <a:rPr lang="en" sz="2000">
                <a:solidFill>
                  <a:srgbClr val="000000"/>
                </a:solidFill>
                <a:latin typeface="Oswald"/>
                <a:ea typeface="Oswald"/>
                <a:cs typeface="Oswald"/>
                <a:sym typeface="Oswald"/>
              </a:rPr>
              <a:t>ith our monitor we track the following: </a:t>
            </a:r>
            <a:endParaRPr sz="2000">
              <a:solidFill>
                <a:srgbClr val="000000"/>
              </a:solidFill>
              <a:latin typeface="Oswald"/>
              <a:ea typeface="Oswald"/>
              <a:cs typeface="Oswald"/>
              <a:sym typeface="Oswald"/>
            </a:endParaRPr>
          </a:p>
          <a:p>
            <a:pPr indent="-355600" lvl="0" marL="457200" rtl="0" algn="l">
              <a:lnSpc>
                <a:spcPct val="100000"/>
              </a:lnSpc>
              <a:spcBef>
                <a:spcPts val="1600"/>
              </a:spcBef>
              <a:spcAft>
                <a:spcPts val="0"/>
              </a:spcAft>
              <a:buClr>
                <a:srgbClr val="85200C"/>
              </a:buClr>
              <a:buSzPts val="2000"/>
              <a:buFont typeface="Oswald"/>
              <a:buChar char="●"/>
            </a:pPr>
            <a:r>
              <a:rPr lang="en" sz="2000">
                <a:solidFill>
                  <a:srgbClr val="85200C"/>
                </a:solidFill>
                <a:latin typeface="Oswald"/>
                <a:ea typeface="Oswald"/>
                <a:cs typeface="Oswald"/>
                <a:sym typeface="Oswald"/>
              </a:rPr>
              <a:t>GPS Lock</a:t>
            </a:r>
            <a:endParaRPr sz="2000">
              <a:solidFill>
                <a:srgbClr val="85200C"/>
              </a:solidFill>
              <a:latin typeface="Oswald"/>
              <a:ea typeface="Oswald"/>
              <a:cs typeface="Oswald"/>
              <a:sym typeface="Oswald"/>
            </a:endParaRPr>
          </a:p>
          <a:p>
            <a:pPr indent="-355600" lvl="0" marL="457200" rtl="0" algn="l">
              <a:lnSpc>
                <a:spcPct val="100000"/>
              </a:lnSpc>
              <a:spcBef>
                <a:spcPts val="0"/>
              </a:spcBef>
              <a:spcAft>
                <a:spcPts val="0"/>
              </a:spcAft>
              <a:buClr>
                <a:srgbClr val="85200C"/>
              </a:buClr>
              <a:buSzPts val="2000"/>
              <a:buFont typeface="Oswald"/>
              <a:buChar char="●"/>
            </a:pPr>
            <a:r>
              <a:rPr lang="en" sz="2000">
                <a:solidFill>
                  <a:srgbClr val="85200C"/>
                </a:solidFill>
                <a:latin typeface="Oswald"/>
                <a:ea typeface="Oswald"/>
                <a:cs typeface="Oswald"/>
                <a:sym typeface="Oswald"/>
              </a:rPr>
              <a:t>GPS Count</a:t>
            </a:r>
            <a:endParaRPr sz="2000">
              <a:solidFill>
                <a:srgbClr val="85200C"/>
              </a:solidFill>
              <a:latin typeface="Oswald"/>
              <a:ea typeface="Oswald"/>
              <a:cs typeface="Oswald"/>
              <a:sym typeface="Oswald"/>
            </a:endParaRPr>
          </a:p>
          <a:p>
            <a:pPr indent="-355600" lvl="0" marL="457200" rtl="0" algn="l">
              <a:lnSpc>
                <a:spcPct val="100000"/>
              </a:lnSpc>
              <a:spcBef>
                <a:spcPts val="0"/>
              </a:spcBef>
              <a:spcAft>
                <a:spcPts val="0"/>
              </a:spcAft>
              <a:buClr>
                <a:srgbClr val="85200C"/>
              </a:buClr>
              <a:buSzPts val="2000"/>
              <a:buFont typeface="Oswald"/>
              <a:buChar char="●"/>
            </a:pPr>
            <a:r>
              <a:rPr lang="en" sz="2000">
                <a:solidFill>
                  <a:srgbClr val="85200C"/>
                </a:solidFill>
                <a:latin typeface="Oswald"/>
                <a:ea typeface="Oswald"/>
                <a:cs typeface="Oswald"/>
                <a:sym typeface="Oswald"/>
              </a:rPr>
              <a:t>Battery Voltage </a:t>
            </a:r>
            <a:endParaRPr sz="2000">
              <a:solidFill>
                <a:srgbClr val="85200C"/>
              </a:solidFill>
              <a:latin typeface="Oswald"/>
              <a:ea typeface="Oswald"/>
              <a:cs typeface="Oswald"/>
              <a:sym typeface="Oswald"/>
            </a:endParaRPr>
          </a:p>
          <a:p>
            <a:pPr indent="-355600" lvl="0" marL="457200" rtl="0" algn="l">
              <a:lnSpc>
                <a:spcPct val="100000"/>
              </a:lnSpc>
              <a:spcBef>
                <a:spcPts val="0"/>
              </a:spcBef>
              <a:spcAft>
                <a:spcPts val="0"/>
              </a:spcAft>
              <a:buClr>
                <a:srgbClr val="85200C"/>
              </a:buClr>
              <a:buSzPts val="2000"/>
              <a:buFont typeface="Oswald"/>
              <a:buChar char="●"/>
            </a:pPr>
            <a:r>
              <a:rPr lang="en" sz="2000">
                <a:solidFill>
                  <a:srgbClr val="85200C"/>
                </a:solidFill>
                <a:latin typeface="Oswald"/>
                <a:ea typeface="Oswald"/>
                <a:cs typeface="Oswald"/>
                <a:sym typeface="Oswald"/>
              </a:rPr>
              <a:t>Flight Mode </a:t>
            </a:r>
            <a:endParaRPr sz="2000">
              <a:solidFill>
                <a:srgbClr val="85200C"/>
              </a:solidFill>
              <a:latin typeface="Oswald"/>
              <a:ea typeface="Oswald"/>
              <a:cs typeface="Oswald"/>
              <a:sym typeface="Oswald"/>
            </a:endParaRPr>
          </a:p>
          <a:p>
            <a:pPr indent="-355600" lvl="0" marL="457200" rtl="0" algn="l">
              <a:lnSpc>
                <a:spcPct val="100000"/>
              </a:lnSpc>
              <a:spcBef>
                <a:spcPts val="0"/>
              </a:spcBef>
              <a:spcAft>
                <a:spcPts val="0"/>
              </a:spcAft>
              <a:buClr>
                <a:srgbClr val="85200C"/>
              </a:buClr>
              <a:buSzPts val="2000"/>
              <a:buFont typeface="Oswald"/>
              <a:buChar char="●"/>
            </a:pPr>
            <a:r>
              <a:rPr lang="en" sz="2000">
                <a:solidFill>
                  <a:srgbClr val="85200C"/>
                </a:solidFill>
                <a:latin typeface="Oswald"/>
                <a:ea typeface="Oswald"/>
                <a:cs typeface="Oswald"/>
                <a:sym typeface="Oswald"/>
              </a:rPr>
              <a:t>Latitude/Longitude </a:t>
            </a:r>
            <a:endParaRPr sz="2000">
              <a:solidFill>
                <a:schemeClr val="dk2"/>
              </a:solidFill>
              <a:latin typeface="Oswald"/>
              <a:ea typeface="Oswald"/>
              <a:cs typeface="Oswald"/>
              <a:sym typeface="Oswald"/>
            </a:endParaRPr>
          </a:p>
          <a:p>
            <a:pPr indent="0" lvl="0" marL="0" rtl="0" algn="l">
              <a:spcBef>
                <a:spcPts val="1600"/>
              </a:spcBef>
              <a:spcAft>
                <a:spcPts val="0"/>
              </a:spcAft>
              <a:buNone/>
            </a:pPr>
            <a:r>
              <a:rPr lang="en" sz="2000">
                <a:solidFill>
                  <a:schemeClr val="dk2"/>
                </a:solidFill>
                <a:latin typeface="Oswald"/>
                <a:ea typeface="Oswald"/>
                <a:cs typeface="Oswald"/>
                <a:sym typeface="Oswald"/>
              </a:rPr>
              <a:t>Most of our decisions pertaining to safety and scoring are made by our whole team using this information.</a:t>
            </a:r>
            <a:endParaRPr sz="2000">
              <a:solidFill>
                <a:schemeClr val="dk2"/>
              </a:solidFill>
              <a:latin typeface="Oswald"/>
              <a:ea typeface="Oswald"/>
              <a:cs typeface="Oswald"/>
              <a:sym typeface="Oswald"/>
            </a:endParaRPr>
          </a:p>
          <a:p>
            <a:pPr indent="0" lvl="0" marL="0" rtl="0" algn="l">
              <a:spcBef>
                <a:spcPts val="1600"/>
              </a:spcBef>
              <a:spcAft>
                <a:spcPts val="1600"/>
              </a:spcAft>
              <a:buNone/>
            </a:pPr>
            <a:r>
              <a:t/>
            </a:r>
            <a:endParaRPr sz="2000">
              <a:solidFill>
                <a:schemeClr val="dk2"/>
              </a:solidFill>
              <a:latin typeface="Oswald"/>
              <a:ea typeface="Oswald"/>
              <a:cs typeface="Oswald"/>
              <a:sym typeface="Oswald"/>
            </a:endParaRPr>
          </a:p>
        </p:txBody>
      </p:sp>
      <p:pic>
        <p:nvPicPr>
          <p:cNvPr id="129" name="Google Shape;129;p19"/>
          <p:cNvPicPr preferRelativeResize="0"/>
          <p:nvPr/>
        </p:nvPicPr>
        <p:blipFill rotWithShape="1">
          <a:blip r:embed="rId3">
            <a:alphaModFix/>
          </a:blip>
          <a:srcRect b="18260" l="0" r="26729" t="0"/>
          <a:stretch/>
        </p:blipFill>
        <p:spPr>
          <a:xfrm>
            <a:off x="4877300" y="894825"/>
            <a:ext cx="3912125" cy="2455051"/>
          </a:xfrm>
          <a:prstGeom prst="rect">
            <a:avLst/>
          </a:prstGeom>
          <a:noFill/>
          <a:ln cap="flat" cmpd="sng" w="9525">
            <a:solidFill>
              <a:srgbClr val="000000"/>
            </a:solidFill>
            <a:prstDash val="solid"/>
            <a:round/>
            <a:headEnd len="sm" w="sm" type="none"/>
            <a:tailEnd len="sm" w="sm" type="none"/>
          </a:ln>
        </p:spPr>
      </p:pic>
      <p:sp>
        <p:nvSpPr>
          <p:cNvPr id="130" name="Google Shape;130;p1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0"/>
          <p:cNvSpPr txBox="1"/>
          <p:nvPr>
            <p:ph type="title"/>
          </p:nvPr>
        </p:nvSpPr>
        <p:spPr>
          <a:xfrm>
            <a:off x="0" y="496250"/>
            <a:ext cx="7505700" cy="9546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chemeClr val="accent5"/>
                </a:solidFill>
                <a:latin typeface="Oswald"/>
                <a:ea typeface="Oswald"/>
                <a:cs typeface="Oswald"/>
                <a:sym typeface="Oswald"/>
              </a:rPr>
              <a:t>System</a:t>
            </a:r>
            <a:r>
              <a:rPr lang="en">
                <a:latin typeface="Oswald"/>
                <a:ea typeface="Oswald"/>
                <a:cs typeface="Oswald"/>
                <a:sym typeface="Oswald"/>
              </a:rPr>
              <a:t> </a:t>
            </a:r>
            <a:r>
              <a:rPr lang="en">
                <a:solidFill>
                  <a:schemeClr val="accent5"/>
                </a:solidFill>
                <a:latin typeface="Oswald"/>
                <a:ea typeface="Oswald"/>
                <a:cs typeface="Oswald"/>
                <a:sym typeface="Oswald"/>
              </a:rPr>
              <a:t>Safety</a:t>
            </a:r>
            <a:r>
              <a:rPr lang="en">
                <a:latin typeface="Oswald"/>
                <a:ea typeface="Oswald"/>
                <a:cs typeface="Oswald"/>
                <a:sym typeface="Oswald"/>
              </a:rPr>
              <a:t> - </a:t>
            </a:r>
            <a:r>
              <a:rPr lang="en">
                <a:solidFill>
                  <a:srgbClr val="000000"/>
                </a:solidFill>
                <a:latin typeface="Oswald"/>
                <a:ea typeface="Oswald"/>
                <a:cs typeface="Oswald"/>
                <a:sym typeface="Oswald"/>
              </a:rPr>
              <a:t>Design Strategies</a:t>
            </a:r>
            <a:endParaRPr>
              <a:solidFill>
                <a:srgbClr val="000000"/>
              </a:solidFill>
              <a:latin typeface="Oswald"/>
              <a:ea typeface="Oswald"/>
              <a:cs typeface="Oswald"/>
              <a:sym typeface="Oswald"/>
            </a:endParaRPr>
          </a:p>
        </p:txBody>
      </p:sp>
      <p:sp>
        <p:nvSpPr>
          <p:cNvPr id="136" name="Google Shape;136;p20"/>
          <p:cNvSpPr txBox="1"/>
          <p:nvPr>
            <p:ph idx="1" type="body"/>
          </p:nvPr>
        </p:nvSpPr>
        <p:spPr>
          <a:xfrm>
            <a:off x="332150" y="14369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swald"/>
              <a:ea typeface="Oswald"/>
              <a:cs typeface="Oswald"/>
              <a:sym typeface="Oswald"/>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37" name="Google Shape;137;p20"/>
          <p:cNvSpPr txBox="1"/>
          <p:nvPr>
            <p:ph idx="2" type="body"/>
          </p:nvPr>
        </p:nvSpPr>
        <p:spPr>
          <a:xfrm>
            <a:off x="144350" y="1491525"/>
            <a:ext cx="5049000" cy="3132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Our final design is a single balloon drop system </a:t>
            </a:r>
            <a:endParaRPr sz="1800">
              <a:solidFill>
                <a:srgbClr val="000000"/>
              </a:solidFill>
              <a:latin typeface="Oswald"/>
              <a:ea typeface="Oswald"/>
              <a:cs typeface="Oswald"/>
              <a:sym typeface="Oswald"/>
            </a:endParaRPr>
          </a:p>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We used 3 nylon standoffs to firmly attach a wood plate to the </a:t>
            </a:r>
            <a:r>
              <a:rPr lang="en" sz="1800">
                <a:solidFill>
                  <a:srgbClr val="000000"/>
                </a:solidFill>
                <a:latin typeface="Oswald"/>
                <a:ea typeface="Oswald"/>
                <a:cs typeface="Oswald"/>
                <a:sym typeface="Oswald"/>
              </a:rPr>
              <a:t>aircraft</a:t>
            </a:r>
            <a:endParaRPr sz="1800">
              <a:solidFill>
                <a:srgbClr val="000000"/>
              </a:solidFill>
              <a:latin typeface="Oswald"/>
              <a:ea typeface="Oswald"/>
              <a:cs typeface="Oswald"/>
              <a:sym typeface="Oswald"/>
            </a:endParaRPr>
          </a:p>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A 3D-printed cylinder holds the balloon in place</a:t>
            </a:r>
            <a:endParaRPr sz="1800">
              <a:solidFill>
                <a:srgbClr val="000000"/>
              </a:solidFill>
              <a:latin typeface="Oswald"/>
              <a:ea typeface="Oswald"/>
              <a:cs typeface="Oswald"/>
              <a:sym typeface="Oswald"/>
            </a:endParaRPr>
          </a:p>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A single wood plate is on the servo, to secure the balloons until ready to be released</a:t>
            </a:r>
            <a:endParaRPr sz="1800">
              <a:solidFill>
                <a:srgbClr val="000000"/>
              </a:solidFill>
              <a:latin typeface="Oswald"/>
              <a:ea typeface="Oswald"/>
              <a:cs typeface="Oswald"/>
              <a:sym typeface="Oswald"/>
            </a:endParaRPr>
          </a:p>
          <a:p>
            <a:pPr indent="-342900" lvl="0" marL="457200" rtl="0" algn="l">
              <a:spcBef>
                <a:spcPts val="0"/>
              </a:spcBef>
              <a:spcAft>
                <a:spcPts val="0"/>
              </a:spcAft>
              <a:buClr>
                <a:srgbClr val="000000"/>
              </a:buClr>
              <a:buSzPts val="1800"/>
              <a:buFont typeface="Oswald"/>
              <a:buChar char="●"/>
            </a:pPr>
            <a:r>
              <a:rPr lang="en" sz="1800">
                <a:solidFill>
                  <a:srgbClr val="000000"/>
                </a:solidFill>
                <a:latin typeface="Oswald"/>
                <a:ea typeface="Oswald"/>
                <a:cs typeface="Oswald"/>
                <a:sym typeface="Oswald"/>
              </a:rPr>
              <a:t>Activating the “Camera Shutter” feature toggles the servo releasing the balloon and recording the location of the drop in mission planner	!</a:t>
            </a:r>
            <a:endParaRPr sz="1800">
              <a:solidFill>
                <a:srgbClr val="000000"/>
              </a:solidFill>
              <a:latin typeface="Oswald"/>
              <a:ea typeface="Oswald"/>
              <a:cs typeface="Oswald"/>
              <a:sym typeface="Oswald"/>
            </a:endParaRPr>
          </a:p>
        </p:txBody>
      </p:sp>
      <p:pic>
        <p:nvPicPr>
          <p:cNvPr id="138" name="Google Shape;138;p20"/>
          <p:cNvPicPr preferRelativeResize="0"/>
          <p:nvPr/>
        </p:nvPicPr>
        <p:blipFill>
          <a:blip r:embed="rId3">
            <a:alphaModFix/>
          </a:blip>
          <a:stretch>
            <a:fillRect/>
          </a:stretch>
        </p:blipFill>
        <p:spPr>
          <a:xfrm>
            <a:off x="5359175" y="1262700"/>
            <a:ext cx="2622125" cy="3496174"/>
          </a:xfrm>
          <a:prstGeom prst="rect">
            <a:avLst/>
          </a:prstGeom>
          <a:noFill/>
          <a:ln cap="flat" cmpd="sng" w="9525">
            <a:solidFill>
              <a:srgbClr val="000000"/>
            </a:solidFill>
            <a:prstDash val="solid"/>
            <a:round/>
            <a:headEnd len="sm" w="sm" type="none"/>
            <a:tailEnd len="sm" w="sm" type="none"/>
          </a:ln>
        </p:spPr>
      </p:pic>
      <p:sp>
        <p:nvSpPr>
          <p:cNvPr id="139" name="Google Shape;139;p2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1"/>
          <p:cNvSpPr txBox="1"/>
          <p:nvPr>
            <p:ph type="title"/>
          </p:nvPr>
        </p:nvSpPr>
        <p:spPr>
          <a:xfrm>
            <a:off x="53375" y="533200"/>
            <a:ext cx="7688700" cy="5352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chemeClr val="accent5"/>
                </a:solidFill>
                <a:latin typeface="Oswald"/>
                <a:ea typeface="Oswald"/>
                <a:cs typeface="Oswald"/>
                <a:sym typeface="Oswald"/>
              </a:rPr>
              <a:t>System</a:t>
            </a:r>
            <a:r>
              <a:rPr lang="en">
                <a:latin typeface="Oswald"/>
                <a:ea typeface="Oswald"/>
                <a:cs typeface="Oswald"/>
                <a:sym typeface="Oswald"/>
              </a:rPr>
              <a:t> </a:t>
            </a:r>
            <a:r>
              <a:rPr lang="en">
                <a:solidFill>
                  <a:schemeClr val="accent5"/>
                </a:solidFill>
                <a:latin typeface="Oswald"/>
                <a:ea typeface="Oswald"/>
                <a:cs typeface="Oswald"/>
                <a:sym typeface="Oswald"/>
              </a:rPr>
              <a:t>Safety</a:t>
            </a:r>
            <a:r>
              <a:rPr lang="en">
                <a:latin typeface="Oswald"/>
                <a:ea typeface="Oswald"/>
                <a:cs typeface="Oswald"/>
                <a:sym typeface="Oswald"/>
              </a:rPr>
              <a:t> </a:t>
            </a:r>
            <a:r>
              <a:rPr lang="en">
                <a:solidFill>
                  <a:schemeClr val="accent5"/>
                </a:solidFill>
                <a:latin typeface="Oswald"/>
                <a:ea typeface="Oswald"/>
                <a:cs typeface="Oswald"/>
                <a:sym typeface="Oswald"/>
              </a:rPr>
              <a:t>-</a:t>
            </a:r>
            <a:r>
              <a:rPr lang="en">
                <a:latin typeface="Oswald"/>
                <a:ea typeface="Oswald"/>
                <a:cs typeface="Oswald"/>
                <a:sym typeface="Oswald"/>
              </a:rPr>
              <a:t> </a:t>
            </a:r>
            <a:r>
              <a:rPr lang="en">
                <a:solidFill>
                  <a:srgbClr val="000000"/>
                </a:solidFill>
                <a:latin typeface="Oswald"/>
                <a:ea typeface="Oswald"/>
                <a:cs typeface="Oswald"/>
                <a:sym typeface="Oswald"/>
              </a:rPr>
              <a:t>Operational</a:t>
            </a:r>
            <a:r>
              <a:rPr lang="en">
                <a:solidFill>
                  <a:srgbClr val="000000"/>
                </a:solidFill>
                <a:latin typeface="Oswald"/>
                <a:ea typeface="Oswald"/>
                <a:cs typeface="Oswald"/>
                <a:sym typeface="Oswald"/>
              </a:rPr>
              <a:t> </a:t>
            </a:r>
            <a:r>
              <a:rPr lang="en">
                <a:solidFill>
                  <a:srgbClr val="000000"/>
                </a:solidFill>
                <a:latin typeface="Oswald"/>
                <a:ea typeface="Oswald"/>
                <a:cs typeface="Oswald"/>
                <a:sym typeface="Oswald"/>
              </a:rPr>
              <a:t>Strategies</a:t>
            </a:r>
            <a:endParaRPr>
              <a:solidFill>
                <a:srgbClr val="000000"/>
              </a:solidFill>
              <a:latin typeface="Oswald"/>
              <a:ea typeface="Oswald"/>
              <a:cs typeface="Oswald"/>
              <a:sym typeface="Oswald"/>
            </a:endParaRPr>
          </a:p>
        </p:txBody>
      </p:sp>
      <p:sp>
        <p:nvSpPr>
          <p:cNvPr id="145" name="Google Shape;145;p21"/>
          <p:cNvSpPr txBox="1"/>
          <p:nvPr>
            <p:ph idx="1" type="body"/>
          </p:nvPr>
        </p:nvSpPr>
        <p:spPr>
          <a:xfrm>
            <a:off x="53375" y="1394775"/>
            <a:ext cx="8520600" cy="34164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Oswald"/>
              <a:buChar char="●"/>
            </a:pPr>
            <a:r>
              <a:rPr lang="en" sz="2200">
                <a:solidFill>
                  <a:srgbClr val="000000"/>
                </a:solidFill>
                <a:latin typeface="Oswald"/>
                <a:ea typeface="Oswald"/>
                <a:cs typeface="Oswald"/>
                <a:sym typeface="Oswald"/>
              </a:rPr>
              <a:t>All flights conducted with supervising adult</a:t>
            </a:r>
            <a:endParaRPr sz="2200">
              <a:solidFill>
                <a:srgbClr val="000000"/>
              </a:solidFill>
              <a:latin typeface="Oswald"/>
              <a:ea typeface="Oswald"/>
              <a:cs typeface="Oswald"/>
              <a:sym typeface="Oswald"/>
            </a:endParaRPr>
          </a:p>
          <a:p>
            <a:pPr indent="-368300" lvl="0" marL="457200" rtl="0" algn="l">
              <a:spcBef>
                <a:spcPts val="0"/>
              </a:spcBef>
              <a:spcAft>
                <a:spcPts val="0"/>
              </a:spcAft>
              <a:buClr>
                <a:srgbClr val="000000"/>
              </a:buClr>
              <a:buSzPts val="2200"/>
              <a:buFont typeface="Oswald"/>
              <a:buChar char="●"/>
            </a:pPr>
            <a:r>
              <a:rPr lang="en" sz="2200">
                <a:solidFill>
                  <a:srgbClr val="000000"/>
                </a:solidFill>
                <a:latin typeface="Oswald"/>
                <a:ea typeface="Oswald"/>
                <a:cs typeface="Oswald"/>
                <a:sym typeface="Oswald"/>
              </a:rPr>
              <a:t>All flights conducted in visual line of sight </a:t>
            </a:r>
            <a:endParaRPr sz="2200">
              <a:solidFill>
                <a:srgbClr val="000000"/>
              </a:solidFill>
              <a:latin typeface="Oswald"/>
              <a:ea typeface="Oswald"/>
              <a:cs typeface="Oswald"/>
              <a:sym typeface="Oswald"/>
            </a:endParaRPr>
          </a:p>
          <a:p>
            <a:pPr indent="-368300" lvl="0" marL="457200" rtl="0" algn="l">
              <a:spcBef>
                <a:spcPts val="0"/>
              </a:spcBef>
              <a:spcAft>
                <a:spcPts val="0"/>
              </a:spcAft>
              <a:buClr>
                <a:srgbClr val="000000"/>
              </a:buClr>
              <a:buSzPts val="2200"/>
              <a:buFont typeface="Oswald"/>
              <a:buChar char="●"/>
            </a:pPr>
            <a:r>
              <a:rPr lang="en" sz="2200">
                <a:solidFill>
                  <a:srgbClr val="000000"/>
                </a:solidFill>
                <a:latin typeface="Oswald"/>
                <a:ea typeface="Oswald"/>
                <a:cs typeface="Oswald"/>
                <a:sym typeface="Oswald"/>
              </a:rPr>
              <a:t>All flights conducted BELOW 400 feet and</a:t>
            </a:r>
            <a:br>
              <a:rPr lang="en" sz="2200">
                <a:solidFill>
                  <a:srgbClr val="000000"/>
                </a:solidFill>
                <a:latin typeface="Oswald"/>
                <a:ea typeface="Oswald"/>
                <a:cs typeface="Oswald"/>
                <a:sym typeface="Oswald"/>
              </a:rPr>
            </a:br>
            <a:r>
              <a:rPr lang="en" sz="2200">
                <a:solidFill>
                  <a:srgbClr val="000000"/>
                </a:solidFill>
                <a:latin typeface="Oswald"/>
                <a:ea typeface="Oswald"/>
                <a:cs typeface="Oswald"/>
                <a:sym typeface="Oswald"/>
              </a:rPr>
              <a:t>within FAA regulations</a:t>
            </a:r>
            <a:endParaRPr sz="2200">
              <a:solidFill>
                <a:srgbClr val="000000"/>
              </a:solidFill>
              <a:latin typeface="Oswald"/>
              <a:ea typeface="Oswald"/>
              <a:cs typeface="Oswald"/>
              <a:sym typeface="Oswald"/>
            </a:endParaRPr>
          </a:p>
          <a:p>
            <a:pPr indent="0" lvl="0" marL="0" rtl="0" algn="l">
              <a:lnSpc>
                <a:spcPct val="100000"/>
              </a:lnSpc>
              <a:spcBef>
                <a:spcPts val="1600"/>
              </a:spcBef>
              <a:spcAft>
                <a:spcPts val="0"/>
              </a:spcAft>
              <a:buNone/>
            </a:pPr>
            <a:r>
              <a:rPr lang="en" sz="2200">
                <a:solidFill>
                  <a:srgbClr val="000000"/>
                </a:solidFill>
                <a:latin typeface="Oswald"/>
                <a:ea typeface="Oswald"/>
                <a:cs typeface="Oswald"/>
                <a:sym typeface="Oswald"/>
              </a:rPr>
              <a:t> </a:t>
            </a:r>
            <a:endParaRPr sz="2100">
              <a:solidFill>
                <a:srgbClr val="000000"/>
              </a:solidFill>
              <a:latin typeface="Oswald"/>
              <a:ea typeface="Oswald"/>
              <a:cs typeface="Oswald"/>
              <a:sym typeface="Oswald"/>
            </a:endParaRPr>
          </a:p>
          <a:p>
            <a:pPr indent="-368300" lvl="0" marL="457200" rtl="0" algn="l">
              <a:spcBef>
                <a:spcPts val="1600"/>
              </a:spcBef>
              <a:spcAft>
                <a:spcPts val="0"/>
              </a:spcAft>
              <a:buClr>
                <a:srgbClr val="85200C"/>
              </a:buClr>
              <a:buSzPts val="2200"/>
              <a:buFont typeface="Oswald"/>
              <a:buChar char="●"/>
            </a:pPr>
            <a:r>
              <a:rPr lang="en" sz="2200">
                <a:solidFill>
                  <a:srgbClr val="85200C"/>
                </a:solidFill>
                <a:latin typeface="Oswald"/>
                <a:ea typeface="Oswald"/>
                <a:cs typeface="Oswald"/>
                <a:sym typeface="Oswald"/>
              </a:rPr>
              <a:t>NO flights conducted without performing pre-flight inspection</a:t>
            </a:r>
            <a:endParaRPr sz="2200">
              <a:solidFill>
                <a:srgbClr val="85200C"/>
              </a:solidFill>
              <a:latin typeface="Oswald"/>
              <a:ea typeface="Oswald"/>
              <a:cs typeface="Oswald"/>
              <a:sym typeface="Oswald"/>
            </a:endParaRPr>
          </a:p>
          <a:p>
            <a:pPr indent="-368300" lvl="0" marL="457200" rtl="0" algn="l">
              <a:spcBef>
                <a:spcPts val="0"/>
              </a:spcBef>
              <a:spcAft>
                <a:spcPts val="0"/>
              </a:spcAft>
              <a:buClr>
                <a:srgbClr val="85200C"/>
              </a:buClr>
              <a:buSzPts val="2200"/>
              <a:buFont typeface="Oswald"/>
              <a:buChar char="●"/>
            </a:pPr>
            <a:r>
              <a:rPr lang="en" sz="2200">
                <a:solidFill>
                  <a:srgbClr val="85200C"/>
                </a:solidFill>
                <a:latin typeface="Oswald"/>
                <a:ea typeface="Oswald"/>
                <a:cs typeface="Oswald"/>
                <a:sym typeface="Oswald"/>
              </a:rPr>
              <a:t>NO flights conducted in bad weather or bad visibility</a:t>
            </a:r>
            <a:endParaRPr sz="2200">
              <a:solidFill>
                <a:srgbClr val="85200C"/>
              </a:solidFill>
              <a:latin typeface="Oswald"/>
              <a:ea typeface="Oswald"/>
              <a:cs typeface="Oswald"/>
              <a:sym typeface="Oswald"/>
            </a:endParaRPr>
          </a:p>
          <a:p>
            <a:pPr indent="-368300" lvl="0" marL="457200" rtl="0" algn="l">
              <a:spcBef>
                <a:spcPts val="0"/>
              </a:spcBef>
              <a:spcAft>
                <a:spcPts val="0"/>
              </a:spcAft>
              <a:buClr>
                <a:srgbClr val="85200C"/>
              </a:buClr>
              <a:buSzPts val="2200"/>
              <a:buFont typeface="Oswald"/>
              <a:buChar char="●"/>
            </a:pPr>
            <a:r>
              <a:rPr lang="en" sz="2200">
                <a:solidFill>
                  <a:srgbClr val="85200C"/>
                </a:solidFill>
                <a:latin typeface="Oswald"/>
                <a:ea typeface="Oswald"/>
                <a:cs typeface="Oswald"/>
                <a:sym typeface="Oswald"/>
              </a:rPr>
              <a:t>NO flights conducted over people or buildings</a:t>
            </a:r>
            <a:endParaRPr sz="2200">
              <a:solidFill>
                <a:srgbClr val="85200C"/>
              </a:solidFill>
              <a:latin typeface="Oswald"/>
              <a:ea typeface="Oswald"/>
              <a:cs typeface="Oswald"/>
              <a:sym typeface="Oswald"/>
            </a:endParaRPr>
          </a:p>
        </p:txBody>
      </p:sp>
      <p:pic>
        <p:nvPicPr>
          <p:cNvPr id="146" name="Google Shape;146;p21"/>
          <p:cNvPicPr preferRelativeResize="0"/>
          <p:nvPr/>
        </p:nvPicPr>
        <p:blipFill>
          <a:blip r:embed="rId3">
            <a:alphaModFix/>
          </a:blip>
          <a:stretch>
            <a:fillRect/>
          </a:stretch>
        </p:blipFill>
        <p:spPr>
          <a:xfrm>
            <a:off x="5461250" y="1325026"/>
            <a:ext cx="3270900" cy="1719850"/>
          </a:xfrm>
          <a:prstGeom prst="rect">
            <a:avLst/>
          </a:prstGeom>
          <a:noFill/>
          <a:ln cap="flat" cmpd="sng" w="9525">
            <a:solidFill>
              <a:srgbClr val="000000"/>
            </a:solidFill>
            <a:prstDash val="solid"/>
            <a:round/>
            <a:headEnd len="sm" w="sm" type="none"/>
            <a:tailEnd len="sm" w="sm" type="none"/>
          </a:ln>
        </p:spPr>
      </p:pic>
      <p:cxnSp>
        <p:nvCxnSpPr>
          <p:cNvPr id="147" name="Google Shape;147;p21"/>
          <p:cNvCxnSpPr/>
          <p:nvPr/>
        </p:nvCxnSpPr>
        <p:spPr>
          <a:xfrm>
            <a:off x="211025" y="3377700"/>
            <a:ext cx="8532000" cy="0"/>
          </a:xfrm>
          <a:prstGeom prst="straightConnector1">
            <a:avLst/>
          </a:prstGeom>
          <a:noFill/>
          <a:ln cap="flat" cmpd="sng" w="9525">
            <a:solidFill>
              <a:schemeClr val="dk2"/>
            </a:solidFill>
            <a:prstDash val="solid"/>
            <a:round/>
            <a:headEnd len="med" w="med" type="none"/>
            <a:tailEnd len="med" w="med" type="none"/>
          </a:ln>
        </p:spPr>
      </p:cxnSp>
      <p:sp>
        <p:nvSpPr>
          <p:cNvPr id="148" name="Google Shape;148;p2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