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84" r:id="rId9"/>
    <p:sldId id="264" r:id="rId10"/>
    <p:sldId id="278" r:id="rId11"/>
    <p:sldId id="281" r:id="rId12"/>
    <p:sldId id="267" r:id="rId13"/>
    <p:sldId id="275" r:id="rId14"/>
    <p:sldId id="279" r:id="rId15"/>
    <p:sldId id="283" r:id="rId16"/>
    <p:sldId id="282" r:id="rId17"/>
    <p:sldId id="276" r:id="rId18"/>
    <p:sldId id="277" r:id="rId19"/>
    <p:sldId id="280" r:id="rId20"/>
    <p:sldId id="270" r:id="rId21"/>
    <p:sldId id="271" r:id="rId22"/>
    <p:sldId id="272" r:id="rId23"/>
  </p:sldIdLst>
  <p:sldSz cx="9144000" cy="5143500" type="screen16x9"/>
  <p:notesSz cx="6858000" cy="9144000"/>
  <p:embeddedFontLst>
    <p:embeddedFont>
      <p:font typeface="Fredoka One" panose="02000000000000000000" pitchFamily="2" charset="0"/>
      <p:regular r:id="rId25"/>
    </p:embeddedFont>
    <p:embeddedFont>
      <p:font typeface="Raleway" pitchFamily="2" charset="0"/>
      <p:regular r:id="rId26"/>
      <p:bold r:id="rId27"/>
      <p:italic r:id="rId28"/>
      <p:boldItalic r:id="rId29"/>
    </p:embeddedFont>
    <p:embeddedFont>
      <p:font typeface="Raleway Medium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5ECE"/>
    <a:srgbClr val="F87774"/>
    <a:srgbClr val="FDD3CB"/>
    <a:srgbClr val="ECF3FE"/>
    <a:srgbClr val="A80000"/>
    <a:srgbClr val="FDCDC3"/>
    <a:srgbClr val="CCECFF"/>
    <a:srgbClr val="F54541"/>
    <a:srgbClr val="00A6F0"/>
    <a:srgbClr val="F76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20" autoAdjust="0"/>
  </p:normalViewPr>
  <p:slideViewPr>
    <p:cSldViewPr snapToGrid="0">
      <p:cViewPr varScale="1">
        <p:scale>
          <a:sx n="94" d="100"/>
          <a:sy n="94" d="100"/>
        </p:scale>
        <p:origin x="215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-US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Bulldozer Bot: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 Lower arm, Follow black line and Push poms into transporter, Latch onto transporter and move back to designated transporter position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-US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Roomba Bot: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 Pick up 3 Rings, Rotate claw and Rotate Roomba, Move to Pipe and Rotate Roomba to pole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Explain line follow</a:t>
            </a:r>
          </a:p>
        </p:txBody>
      </p:sp>
    </p:spTree>
    <p:extLst>
      <p:ext uri="{BB962C8B-B14F-4D97-AF65-F5344CB8AC3E}">
        <p14:creationId xmlns:p14="http://schemas.microsoft.com/office/powerpoint/2010/main" val="3551803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9e9f66ee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9e9f66ee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Strategy stays the same because 3 rings was the max num we could consistently get (we thought it was risky to try more)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got most of the poms and were satisfied with how the bulldozer bot ran.</a:t>
            </a:r>
          </a:p>
        </p:txBody>
      </p:sp>
    </p:spTree>
    <p:extLst>
      <p:ext uri="{BB962C8B-B14F-4D97-AF65-F5344CB8AC3E}">
        <p14:creationId xmlns:p14="http://schemas.microsoft.com/office/powerpoint/2010/main" val="228241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a46c3435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2a46c3435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Reduce servo strain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●"/>
            </a:pP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Bulldozer bot paper attached better (no wrinkles)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●"/>
            </a:pP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Added arm to bulldozer bot to get tennis balls</a:t>
            </a:r>
          </a:p>
          <a:p>
            <a:pPr marL="457200" indent="-323850">
              <a:lnSpc>
                <a:spcPct val="115000"/>
              </a:lnSpc>
              <a:buSzPts val="1500"/>
              <a:buFont typeface="Raleway"/>
              <a:buChar char="●"/>
            </a:pP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Changed claw to a more stable design (2 servos)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Raleway"/>
                <a:ea typeface="Fredoka One"/>
                <a:cs typeface="Fredoka One"/>
                <a:sym typeface="Raleway"/>
              </a:rPr>
              <a:t>Added an arm to open PCR machine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Raleway"/>
                <a:ea typeface="Fredoka One"/>
                <a:cs typeface="Fredoka One"/>
                <a:sym typeface="Raleway"/>
              </a:rPr>
              <a:t>Added more supports to the lift so that poms don’t fall out easily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Raleway"/>
                <a:ea typeface="Fredoka One"/>
                <a:cs typeface="Fredoka One"/>
                <a:sym typeface="Raleway"/>
              </a:rPr>
              <a:t>Arm foldable so that robot fits the size parameter (limit)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Raleway"/>
                <a:ea typeface="Fredoka One"/>
                <a:cs typeface="Fredoka One"/>
                <a:sym typeface="Raleway"/>
              </a:rPr>
              <a:t>String mechanism that lowers and elevates the arm</a:t>
            </a:r>
            <a:endParaRPr lang="en-US" sz="1100" dirty="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99112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Issue:</a:t>
            </a:r>
            <a:r>
              <a:rPr lang="en-US" dirty="0"/>
              <a:t> angle had to be really precise, claws held on too hard that the bot would sometimes pick up the ring stand too</a:t>
            </a:r>
          </a:p>
          <a:p>
            <a:r>
              <a:rPr lang="en-US" b="1" dirty="0"/>
              <a:t>Solution:</a:t>
            </a:r>
            <a:r>
              <a:rPr lang="en-US" dirty="0"/>
              <a:t> added more supports that would grab the rings well, decreased the power when grabbing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Set claw to starting position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forward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Enable servos and grab 3 rings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entire claw 90 d counter-clockwise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Turn 90 d to the right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forward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Rotate to get rings onto the horizontal electrophoresis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Disable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29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b="1" dirty="0"/>
              <a:t>Issue:</a:t>
            </a:r>
            <a:r>
              <a:rPr lang="en-US" dirty="0"/>
              <a:t> There was a bump right at the PCR machine which made it hard for the bot to turn the transporter (it got stuck)</a:t>
            </a:r>
          </a:p>
          <a:p>
            <a:pPr marL="457200" indent="-298450"/>
            <a:r>
              <a:rPr lang="en-US" b="1" dirty="0"/>
              <a:t>Solution:</a:t>
            </a:r>
            <a:r>
              <a:rPr lang="en-US" dirty="0"/>
              <a:t> We increased the speed when rotating </a:t>
            </a:r>
          </a:p>
          <a:p>
            <a:pPr marL="457200" indent="-298450"/>
            <a:r>
              <a:rPr lang="en-US" b="1" dirty="0"/>
              <a:t>New Issue: </a:t>
            </a:r>
            <a:r>
              <a:rPr lang="en-US" b="0" dirty="0"/>
              <a:t>A lot of poms fell out </a:t>
            </a:r>
          </a:p>
          <a:p>
            <a:pPr marL="457200" indent="-298450"/>
            <a:endParaRPr lang="en-US" b="0" dirty="0"/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Elevate lift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forward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Turn 90 d to the right and line follow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Line follow for a specific time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Back off slightly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Enable servo and lift scoop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Jitter the scoop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Lower scoop and secure the transporter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Drag transporter while moving back and forth to keep poms falling out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Turn 90 d left</a:t>
            </a:r>
          </a:p>
          <a:p>
            <a:pPr marL="342900" indent="-342900">
              <a:buAutoNum type="arabicPeriod"/>
            </a:pPr>
            <a:endParaRPr lang="en-US" sz="1100" dirty="0">
              <a:latin typeface="Raleway" pitchFamily="2" charset="0"/>
            </a:endParaRP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Lower lift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slightly forward 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Elevate lift</a:t>
            </a:r>
          </a:p>
          <a:p>
            <a:r>
              <a:rPr lang="en-US" sz="1100" dirty="0">
                <a:latin typeface="Raleway" pitchFamily="2" charset="0"/>
              </a:rPr>
              <a:t>14. Wait</a:t>
            </a:r>
          </a:p>
          <a:p>
            <a:r>
              <a:rPr lang="en-US" sz="1100" dirty="0">
                <a:latin typeface="Raleway" pitchFamily="2" charset="0"/>
              </a:rPr>
              <a:t>15. Lower lift</a:t>
            </a:r>
          </a:p>
          <a:p>
            <a:r>
              <a:rPr lang="en-US" sz="1100" dirty="0">
                <a:latin typeface="Raleway" pitchFamily="2" charset="0"/>
              </a:rPr>
              <a:t>16. Back off</a:t>
            </a:r>
          </a:p>
          <a:p>
            <a:r>
              <a:rPr lang="en-US" sz="1100" dirty="0">
                <a:latin typeface="Raleway" pitchFamily="2" charset="0"/>
              </a:rPr>
              <a:t>17. Rotate 90 d left</a:t>
            </a:r>
          </a:p>
          <a:p>
            <a:r>
              <a:rPr lang="en-US" sz="1100" dirty="0">
                <a:latin typeface="Raleway" pitchFamily="2" charset="0"/>
              </a:rPr>
              <a:t>18. Move forward</a:t>
            </a:r>
          </a:p>
          <a:p>
            <a:r>
              <a:rPr lang="en-US" sz="1100" dirty="0">
                <a:latin typeface="Raleway" pitchFamily="2" charset="0"/>
              </a:rPr>
              <a:t>19. Rotate 90 d left</a:t>
            </a:r>
          </a:p>
          <a:p>
            <a:r>
              <a:rPr lang="en-US" sz="1100" dirty="0">
                <a:latin typeface="Raleway" pitchFamily="2" charset="0"/>
              </a:rPr>
              <a:t>20. Move forward (dragging the transporter and into the starting box)</a:t>
            </a:r>
          </a:p>
          <a:p>
            <a:r>
              <a:rPr lang="en-US" sz="1100" dirty="0">
                <a:latin typeface="Raleway" pitchFamily="2" charset="0"/>
              </a:rPr>
              <a:t>21. Lift scoop</a:t>
            </a:r>
          </a:p>
          <a:p>
            <a:r>
              <a:rPr lang="en-US" sz="1100" dirty="0">
                <a:latin typeface="Raleway" pitchFamily="2" charset="0"/>
              </a:rPr>
              <a:t>22. Back up</a:t>
            </a:r>
          </a:p>
          <a:p>
            <a:r>
              <a:rPr lang="en-US" sz="1100" dirty="0">
                <a:latin typeface="Raleway" pitchFamily="2" charset="0"/>
              </a:rPr>
              <a:t>23. Disable</a:t>
            </a:r>
          </a:p>
          <a:p>
            <a:pPr marL="342900" indent="-342900">
              <a:buAutoNum type="arabicPeriod"/>
            </a:pPr>
            <a:endParaRPr lang="en-US" sz="11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66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9e9f66ee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9e9f66ee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Strategy stays the same because 3 rings was the max num we could consistently get (we thought it was risky to try more)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got most of the poms and were satisfied with how the bulldozer bot ran.</a:t>
            </a:r>
          </a:p>
        </p:txBody>
      </p:sp>
    </p:spTree>
    <p:extLst>
      <p:ext uri="{BB962C8B-B14F-4D97-AF65-F5344CB8AC3E}">
        <p14:creationId xmlns:p14="http://schemas.microsoft.com/office/powerpoint/2010/main" val="258038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Added an arm to get </a:t>
            </a:r>
            <a:r>
              <a:rPr lang="en-US" sz="1100" dirty="0" err="1">
                <a:latin typeface="Raleway"/>
                <a:ea typeface="Raleway"/>
                <a:cs typeface="Raleway"/>
                <a:sym typeface="Raleway"/>
              </a:rPr>
              <a:t>Botguy</a:t>
            </a:r>
            <a:endParaRPr lang="en-US" sz="1100" dirty="0">
              <a:latin typeface="Raleway"/>
              <a:ea typeface="Raleway"/>
              <a:cs typeface="Raleway"/>
              <a:sym typeface="Raleway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58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Had issues with Roomba slipping and angles being slightly off</a:t>
            </a:r>
          </a:p>
          <a:p>
            <a:r>
              <a:rPr lang="en-US" dirty="0"/>
              <a:t>Gained consistency through back aligning with the pipes that encompassed the game board</a:t>
            </a:r>
          </a:p>
          <a:p>
            <a:r>
              <a:rPr lang="en-US" dirty="0"/>
              <a:t>Had to wait for Bulldozer bot to move out of the way so had little time to knock down </a:t>
            </a:r>
            <a:r>
              <a:rPr lang="en-US" dirty="0" err="1"/>
              <a:t>botguy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Set claw to starting position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Back align with the pipe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forward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Enable servos and grab 3 rings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Rotate while dragging ring stand 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entire claw 90 d counter-clockwise (release ring stand which slips out) 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Move forward</a:t>
            </a:r>
          </a:p>
          <a:p>
            <a:pPr marL="342900" indent="-342900">
              <a:buAutoNum type="arabicPeriod"/>
            </a:pPr>
            <a:r>
              <a:rPr lang="en-US" sz="1100" dirty="0">
                <a:latin typeface="Raleway" pitchFamily="2" charset="0"/>
              </a:rPr>
              <a:t>Rotate</a:t>
            </a:r>
          </a:p>
          <a:p>
            <a:pPr marL="342900" indent="-342900">
              <a:buAutoNum type="arabicPeriod"/>
            </a:pPr>
            <a:endParaRPr lang="en-US" sz="1100" dirty="0">
              <a:latin typeface="Raleway" pitchFamily="2" charset="0"/>
            </a:endParaRPr>
          </a:p>
          <a:p>
            <a:r>
              <a:rPr lang="en-US" sz="1100" dirty="0">
                <a:latin typeface="Raleway" pitchFamily="2" charset="0"/>
              </a:rPr>
              <a:t>9. Back align with the pipe</a:t>
            </a:r>
          </a:p>
          <a:p>
            <a:r>
              <a:rPr lang="en-US" sz="1100" dirty="0">
                <a:latin typeface="Raleway" pitchFamily="2" charset="0"/>
              </a:rPr>
              <a:t>10. Slightly move forward</a:t>
            </a:r>
          </a:p>
          <a:p>
            <a:r>
              <a:rPr lang="en-US" sz="1100" dirty="0">
                <a:latin typeface="Raleway" pitchFamily="2" charset="0"/>
              </a:rPr>
              <a:t>11. Rotate to get rings onto the horizontal electrophoresis</a:t>
            </a:r>
          </a:p>
          <a:p>
            <a:r>
              <a:rPr lang="en-US" sz="1100" dirty="0">
                <a:latin typeface="Raleway" pitchFamily="2" charset="0"/>
              </a:rPr>
              <a:t>12. Wait for other bot to move out</a:t>
            </a:r>
          </a:p>
          <a:p>
            <a:r>
              <a:rPr lang="en-US" sz="1100" dirty="0">
                <a:latin typeface="Raleway" pitchFamily="2" charset="0"/>
              </a:rPr>
              <a:t>13. Take an S path</a:t>
            </a:r>
          </a:p>
          <a:p>
            <a:r>
              <a:rPr lang="en-US" sz="1100" dirty="0">
                <a:latin typeface="Raleway" pitchFamily="2" charset="0"/>
              </a:rPr>
              <a:t>14. Put the arm up</a:t>
            </a:r>
          </a:p>
          <a:p>
            <a:r>
              <a:rPr lang="en-US" sz="1100" dirty="0">
                <a:latin typeface="Raleway" pitchFamily="2" charset="0"/>
              </a:rPr>
              <a:t>15. Move towards </a:t>
            </a:r>
            <a:r>
              <a:rPr lang="en-US" sz="1100" dirty="0" err="1">
                <a:latin typeface="Raleway" pitchFamily="2" charset="0"/>
              </a:rPr>
              <a:t>Botguy</a:t>
            </a:r>
            <a:endParaRPr lang="en-US" sz="1100" dirty="0">
              <a:latin typeface="Raleway" pitchFamily="2" charset="0"/>
            </a:endParaRPr>
          </a:p>
          <a:p>
            <a:r>
              <a:rPr lang="en-US" sz="1100" dirty="0">
                <a:latin typeface="Raleway" pitchFamily="2" charset="0"/>
              </a:rPr>
              <a:t>16. Rotate to knock </a:t>
            </a:r>
            <a:r>
              <a:rPr lang="en-US" sz="1100" dirty="0" err="1">
                <a:latin typeface="Raleway" pitchFamily="2" charset="0"/>
              </a:rPr>
              <a:t>Botguy</a:t>
            </a:r>
            <a:r>
              <a:rPr lang="en-US" sz="1100" dirty="0">
                <a:latin typeface="Raleway" pitchFamily="2" charset="0"/>
              </a:rPr>
              <a:t> down</a:t>
            </a:r>
          </a:p>
          <a:p>
            <a:r>
              <a:rPr lang="en-US" sz="1100" dirty="0">
                <a:latin typeface="Raleway" pitchFamily="2" charset="0"/>
              </a:rPr>
              <a:t>17. Disable</a:t>
            </a:r>
            <a:endParaRPr lang="en-US" sz="1100" dirty="0"/>
          </a:p>
          <a:p>
            <a:pPr marL="0" indent="0">
              <a:buNone/>
            </a:pPr>
            <a:endParaRPr lang="en-US" sz="11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36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tested many different strategies but it seemed that this one worked the best so we decided to stick with this</a:t>
            </a:r>
          </a:p>
          <a:p>
            <a:r>
              <a:rPr lang="en-US" dirty="0"/>
              <a:t>Our servo failed and we needed a new wombat but we ran out of time so instead used a motor. Changed the servo code to motor. Used motor step function to calculate angles</a:t>
            </a:r>
          </a:p>
          <a:p>
            <a:r>
              <a:rPr lang="en-US" dirty="0"/>
              <a:t>Used our sensor when turning 90 degrees to find the line more consistently</a:t>
            </a:r>
          </a:p>
        </p:txBody>
      </p:sp>
    </p:spTree>
    <p:extLst>
      <p:ext uri="{BB962C8B-B14F-4D97-AF65-F5344CB8AC3E}">
        <p14:creationId xmlns:p14="http://schemas.microsoft.com/office/powerpoint/2010/main" val="4287332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9e9f66e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9e9f66ee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9e9f66ee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9e9f66ee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Roomba bot must effectively move rings and ring stand out of the way before the Bulldozer bot comes back to starting box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While transporting the poms to the starting box, friction and clustering of the poms could result in poms falling out of the transporter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Adjusted speed, moved bulldozer to turning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We solved some of the clustering issues by moving the transporter back and forth constantly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29e9f66ee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29e9f66ee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junwoo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29e9f66ee5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29e9f66ee5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9e9f66ee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9e9f66ee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are our demographics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9e9f66ee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9e9f66ee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team is divided into 3 main subgroups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9e9f66ee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9e9f66ee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are our </a:t>
            </a:r>
            <a:r>
              <a:rPr lang="en" dirty="0"/>
              <a:t>long standing goals that are maintained throughout the season because they work well for us to work as a team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Mention: each division (builders and coders) have specific goals to achieve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Team captain and new members work on documents to familiarize w/ botball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9e9f66ee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9e9f66ee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it comes to resolving conflicts, such as when we have conflicting designs, we take a simple majority so that everyone on the team has a say in the process.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But before we do a majority vote, we always discuss the different options/opinions we have to ensure we are able to hear everyone’s reasoning. Communication is a key value of our team.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9e9f66ee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9e9f66ee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562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9e9f66ee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9e9f66ee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2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89588f7c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289588f7c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Claw with 2 motors, 1 servo attached to </a:t>
            </a:r>
            <a:r>
              <a:rPr lang="en-US" dirty="0" err="1">
                <a:latin typeface="Raleway"/>
                <a:ea typeface="Raleway"/>
                <a:cs typeface="Raleway"/>
                <a:sym typeface="Raleway"/>
              </a:rPr>
              <a:t>roomba</a:t>
            </a: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 (unstable)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Little to no support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No support for rings (so they fell out easily, could not grab well enough)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</a:pPr>
            <a:r>
              <a:rPr lang="en-US" dirty="0">
                <a:latin typeface="Raleway"/>
                <a:ea typeface="Raleway"/>
                <a:cs typeface="Raleway"/>
                <a:sym typeface="Raleway"/>
              </a:rPr>
              <a:t>Use paper for the bulldozer bot's scoop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350" y="1007250"/>
            <a:ext cx="3580075" cy="11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-365598" flipH="1">
            <a:off x="-3631484" y="-2010449"/>
            <a:ext cx="10441440" cy="10461735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13"/>
          <p:cNvGrpSpPr/>
          <p:nvPr/>
        </p:nvGrpSpPr>
        <p:grpSpPr>
          <a:xfrm rot="2506023">
            <a:off x="-339612" y="653581"/>
            <a:ext cx="6812756" cy="6550031"/>
            <a:chOff x="1786775" y="1002200"/>
            <a:chExt cx="3861800" cy="3712875"/>
          </a:xfrm>
        </p:grpSpPr>
        <p:sp>
          <p:nvSpPr>
            <p:cNvPr id="57" name="Google Shape;57;p1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A2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4837429" y="1652159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A2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4758372" y="1512749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A2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50" y="1022275"/>
            <a:ext cx="4508700" cy="3381600"/>
          </a:xfrm>
          <a:prstGeom prst="roundRect">
            <a:avLst>
              <a:gd name="adj" fmla="val 2851"/>
            </a:avLst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 rot="-8468602">
            <a:off x="-1118525" y="-656074"/>
            <a:ext cx="2704720" cy="2663617"/>
            <a:chOff x="1132290" y="467842"/>
            <a:chExt cx="5085019" cy="4954098"/>
          </a:xfrm>
        </p:grpSpPr>
        <p:sp>
          <p:nvSpPr>
            <p:cNvPr id="62" name="Google Shape;62;p13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305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305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305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13"/>
          <p:cNvGrpSpPr/>
          <p:nvPr/>
        </p:nvGrpSpPr>
        <p:grpSpPr>
          <a:xfrm>
            <a:off x="6351873" y="2932719"/>
            <a:ext cx="1648078" cy="2027014"/>
            <a:chOff x="-299270" y="1868645"/>
            <a:chExt cx="3108995" cy="3823834"/>
          </a:xfrm>
        </p:grpSpPr>
        <p:sp>
          <p:nvSpPr>
            <p:cNvPr id="66" name="Google Shape;66;p13"/>
            <p:cNvSpPr/>
            <p:nvPr/>
          </p:nvSpPr>
          <p:spPr>
            <a:xfrm>
              <a:off x="1109588" y="2168925"/>
              <a:ext cx="223500" cy="223500"/>
            </a:xfrm>
            <a:prstGeom prst="ellipse">
              <a:avLst/>
            </a:prstGeom>
            <a:solidFill>
              <a:srgbClr val="D6D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 rot="1903076">
              <a:off x="2090532" y="3045529"/>
              <a:ext cx="62795" cy="64374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68" y="1"/>
                  </a:moveTo>
                  <a:lnTo>
                    <a:pt x="1535" y="435"/>
                  </a:lnTo>
                  <a:cubicBezTo>
                    <a:pt x="1268" y="902"/>
                    <a:pt x="901" y="1268"/>
                    <a:pt x="401" y="1535"/>
                  </a:cubicBezTo>
                  <a:lnTo>
                    <a:pt x="0" y="1769"/>
                  </a:lnTo>
                  <a:lnTo>
                    <a:pt x="401" y="2002"/>
                  </a:lnTo>
                  <a:cubicBezTo>
                    <a:pt x="901" y="2236"/>
                    <a:pt x="1268" y="2636"/>
                    <a:pt x="1535" y="3103"/>
                  </a:cubicBezTo>
                  <a:lnTo>
                    <a:pt x="1768" y="3537"/>
                  </a:lnTo>
                  <a:lnTo>
                    <a:pt x="2002" y="3103"/>
                  </a:lnTo>
                  <a:cubicBezTo>
                    <a:pt x="2269" y="2636"/>
                    <a:pt x="2669" y="2236"/>
                    <a:pt x="3136" y="2002"/>
                  </a:cubicBezTo>
                  <a:lnTo>
                    <a:pt x="3569" y="1769"/>
                  </a:lnTo>
                  <a:lnTo>
                    <a:pt x="3136" y="1535"/>
                  </a:lnTo>
                  <a:cubicBezTo>
                    <a:pt x="2669" y="1268"/>
                    <a:pt x="2269" y="902"/>
                    <a:pt x="2002" y="435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 rot="1903076">
              <a:off x="941210" y="1932496"/>
              <a:ext cx="62214" cy="64356"/>
            </a:xfrm>
            <a:custGeom>
              <a:avLst/>
              <a:gdLst/>
              <a:ahLst/>
              <a:cxnLst/>
              <a:rect l="l" t="t" r="r" b="b"/>
              <a:pathLst>
                <a:path w="3537" h="3536" extrusionOk="0">
                  <a:moveTo>
                    <a:pt x="1768" y="0"/>
                  </a:moveTo>
                  <a:lnTo>
                    <a:pt x="1535" y="400"/>
                  </a:lnTo>
                  <a:cubicBezTo>
                    <a:pt x="1268" y="867"/>
                    <a:pt x="901" y="1268"/>
                    <a:pt x="401" y="1534"/>
                  </a:cubicBezTo>
                  <a:lnTo>
                    <a:pt x="0" y="1768"/>
                  </a:lnTo>
                  <a:lnTo>
                    <a:pt x="401" y="2001"/>
                  </a:lnTo>
                  <a:cubicBezTo>
                    <a:pt x="868" y="2235"/>
                    <a:pt x="1268" y="2635"/>
                    <a:pt x="1535" y="3102"/>
                  </a:cubicBezTo>
                  <a:lnTo>
                    <a:pt x="1768" y="3536"/>
                  </a:lnTo>
                  <a:lnTo>
                    <a:pt x="2002" y="3102"/>
                  </a:lnTo>
                  <a:cubicBezTo>
                    <a:pt x="2269" y="2635"/>
                    <a:pt x="2669" y="2235"/>
                    <a:pt x="3136" y="2001"/>
                  </a:cubicBezTo>
                  <a:lnTo>
                    <a:pt x="3536" y="1768"/>
                  </a:lnTo>
                  <a:lnTo>
                    <a:pt x="3136" y="1534"/>
                  </a:lnTo>
                  <a:cubicBezTo>
                    <a:pt x="2636" y="1268"/>
                    <a:pt x="2269" y="867"/>
                    <a:pt x="2002" y="400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rot="1903076">
              <a:off x="2607277" y="3941046"/>
              <a:ext cx="62214" cy="63773"/>
            </a:xfrm>
            <a:custGeom>
              <a:avLst/>
              <a:gdLst/>
              <a:ahLst/>
              <a:cxnLst/>
              <a:rect l="l" t="t" r="r" b="b"/>
              <a:pathLst>
                <a:path w="3537" h="3504" extrusionOk="0">
                  <a:moveTo>
                    <a:pt x="1769" y="1"/>
                  </a:moveTo>
                  <a:lnTo>
                    <a:pt x="1535" y="401"/>
                  </a:lnTo>
                  <a:cubicBezTo>
                    <a:pt x="1268" y="868"/>
                    <a:pt x="868" y="1268"/>
                    <a:pt x="401" y="1535"/>
                  </a:cubicBezTo>
                  <a:lnTo>
                    <a:pt x="1" y="1769"/>
                  </a:lnTo>
                  <a:lnTo>
                    <a:pt x="401" y="1969"/>
                  </a:lnTo>
                  <a:cubicBezTo>
                    <a:pt x="868" y="2236"/>
                    <a:pt x="1268" y="2636"/>
                    <a:pt x="1535" y="3103"/>
                  </a:cubicBezTo>
                  <a:lnTo>
                    <a:pt x="1769" y="3503"/>
                  </a:lnTo>
                  <a:lnTo>
                    <a:pt x="2002" y="3103"/>
                  </a:lnTo>
                  <a:cubicBezTo>
                    <a:pt x="2269" y="2636"/>
                    <a:pt x="2636" y="2236"/>
                    <a:pt x="3136" y="1969"/>
                  </a:cubicBezTo>
                  <a:lnTo>
                    <a:pt x="3537" y="1769"/>
                  </a:lnTo>
                  <a:lnTo>
                    <a:pt x="3136" y="1535"/>
                  </a:lnTo>
                  <a:cubicBezTo>
                    <a:pt x="2636" y="1268"/>
                    <a:pt x="2269" y="868"/>
                    <a:pt x="2002" y="401"/>
                  </a:cubicBezTo>
                  <a:lnTo>
                    <a:pt x="176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 rot="1903076">
              <a:off x="1609085" y="2335737"/>
              <a:ext cx="107982" cy="111713"/>
            </a:xfrm>
            <a:custGeom>
              <a:avLst/>
              <a:gdLst/>
              <a:ahLst/>
              <a:cxnLst/>
              <a:rect l="l" t="t" r="r" b="b"/>
              <a:pathLst>
                <a:path w="6139" h="6138" extrusionOk="0">
                  <a:moveTo>
                    <a:pt x="3036" y="0"/>
                  </a:moveTo>
                  <a:lnTo>
                    <a:pt x="2669" y="701"/>
                  </a:lnTo>
                  <a:cubicBezTo>
                    <a:pt x="2202" y="1535"/>
                    <a:pt x="1535" y="2202"/>
                    <a:pt x="735" y="2635"/>
                  </a:cubicBezTo>
                  <a:lnTo>
                    <a:pt x="1" y="3069"/>
                  </a:lnTo>
                  <a:lnTo>
                    <a:pt x="735" y="3469"/>
                  </a:lnTo>
                  <a:cubicBezTo>
                    <a:pt x="1535" y="3903"/>
                    <a:pt x="2202" y="4603"/>
                    <a:pt x="2669" y="5404"/>
                  </a:cubicBezTo>
                  <a:lnTo>
                    <a:pt x="3036" y="6138"/>
                  </a:lnTo>
                  <a:lnTo>
                    <a:pt x="3470" y="5404"/>
                  </a:lnTo>
                  <a:cubicBezTo>
                    <a:pt x="3903" y="4603"/>
                    <a:pt x="4571" y="3903"/>
                    <a:pt x="5405" y="3469"/>
                  </a:cubicBezTo>
                  <a:lnTo>
                    <a:pt x="6138" y="3069"/>
                  </a:lnTo>
                  <a:lnTo>
                    <a:pt x="5405" y="2669"/>
                  </a:lnTo>
                  <a:cubicBezTo>
                    <a:pt x="4571" y="2202"/>
                    <a:pt x="3903" y="1535"/>
                    <a:pt x="3470" y="734"/>
                  </a:cubicBezTo>
                  <a:lnTo>
                    <a:pt x="303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 rot="1903076">
              <a:off x="490390" y="2406603"/>
              <a:ext cx="107982" cy="111112"/>
            </a:xfrm>
            <a:custGeom>
              <a:avLst/>
              <a:gdLst/>
              <a:ahLst/>
              <a:cxnLst/>
              <a:rect l="l" t="t" r="r" b="b"/>
              <a:pathLst>
                <a:path w="6139" h="6105" extrusionOk="0">
                  <a:moveTo>
                    <a:pt x="3070" y="0"/>
                  </a:moveTo>
                  <a:lnTo>
                    <a:pt x="2669" y="734"/>
                  </a:lnTo>
                  <a:cubicBezTo>
                    <a:pt x="2236" y="1535"/>
                    <a:pt x="1568" y="2202"/>
                    <a:pt x="735" y="2636"/>
                  </a:cubicBezTo>
                  <a:lnTo>
                    <a:pt x="1" y="3069"/>
                  </a:lnTo>
                  <a:lnTo>
                    <a:pt x="735" y="3469"/>
                  </a:lnTo>
                  <a:cubicBezTo>
                    <a:pt x="1568" y="3903"/>
                    <a:pt x="2236" y="4570"/>
                    <a:pt x="2669" y="5404"/>
                  </a:cubicBezTo>
                  <a:lnTo>
                    <a:pt x="3070" y="6105"/>
                  </a:lnTo>
                  <a:lnTo>
                    <a:pt x="3470" y="5404"/>
                  </a:lnTo>
                  <a:cubicBezTo>
                    <a:pt x="3937" y="4570"/>
                    <a:pt x="4604" y="3903"/>
                    <a:pt x="5405" y="3469"/>
                  </a:cubicBezTo>
                  <a:lnTo>
                    <a:pt x="6138" y="3069"/>
                  </a:lnTo>
                  <a:lnTo>
                    <a:pt x="5405" y="2636"/>
                  </a:lnTo>
                  <a:cubicBezTo>
                    <a:pt x="4604" y="2202"/>
                    <a:pt x="3937" y="1535"/>
                    <a:pt x="3470" y="734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 rot="1903076">
              <a:off x="2773830" y="3271267"/>
              <a:ext cx="30535" cy="32196"/>
            </a:xfrm>
            <a:custGeom>
              <a:avLst/>
              <a:gdLst/>
              <a:ahLst/>
              <a:cxnLst/>
              <a:rect l="l" t="t" r="r" b="b"/>
              <a:pathLst>
                <a:path w="1736" h="1769" extrusionOk="0">
                  <a:moveTo>
                    <a:pt x="868" y="1"/>
                  </a:moveTo>
                  <a:lnTo>
                    <a:pt x="768" y="234"/>
                  </a:lnTo>
                  <a:cubicBezTo>
                    <a:pt x="635" y="468"/>
                    <a:pt x="434" y="634"/>
                    <a:pt x="201" y="768"/>
                  </a:cubicBezTo>
                  <a:lnTo>
                    <a:pt x="1" y="901"/>
                  </a:lnTo>
                  <a:lnTo>
                    <a:pt x="201" y="1001"/>
                  </a:lnTo>
                  <a:cubicBezTo>
                    <a:pt x="434" y="1135"/>
                    <a:pt x="635" y="1335"/>
                    <a:pt x="768" y="1568"/>
                  </a:cubicBezTo>
                  <a:lnTo>
                    <a:pt x="868" y="1769"/>
                  </a:lnTo>
                  <a:lnTo>
                    <a:pt x="1002" y="1568"/>
                  </a:lnTo>
                  <a:cubicBezTo>
                    <a:pt x="1102" y="1335"/>
                    <a:pt x="1302" y="1135"/>
                    <a:pt x="1535" y="1001"/>
                  </a:cubicBezTo>
                  <a:lnTo>
                    <a:pt x="1735" y="901"/>
                  </a:lnTo>
                  <a:lnTo>
                    <a:pt x="1535" y="768"/>
                  </a:lnTo>
                  <a:cubicBezTo>
                    <a:pt x="1302" y="634"/>
                    <a:pt x="1102" y="468"/>
                    <a:pt x="1002" y="234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 rot="1903076">
              <a:off x="134298" y="2353979"/>
              <a:ext cx="31116" cy="32196"/>
            </a:xfrm>
            <a:custGeom>
              <a:avLst/>
              <a:gdLst/>
              <a:ahLst/>
              <a:cxnLst/>
              <a:rect l="l" t="t" r="r" b="b"/>
              <a:pathLst>
                <a:path w="1769" h="1769" extrusionOk="0">
                  <a:moveTo>
                    <a:pt x="868" y="1"/>
                  </a:moveTo>
                  <a:lnTo>
                    <a:pt x="801" y="234"/>
                  </a:lnTo>
                  <a:cubicBezTo>
                    <a:pt x="634" y="468"/>
                    <a:pt x="434" y="668"/>
                    <a:pt x="201" y="768"/>
                  </a:cubicBezTo>
                  <a:lnTo>
                    <a:pt x="1" y="901"/>
                  </a:lnTo>
                  <a:lnTo>
                    <a:pt x="201" y="1001"/>
                  </a:lnTo>
                  <a:cubicBezTo>
                    <a:pt x="434" y="1135"/>
                    <a:pt x="634" y="1335"/>
                    <a:pt x="768" y="1568"/>
                  </a:cubicBezTo>
                  <a:lnTo>
                    <a:pt x="868" y="1769"/>
                  </a:lnTo>
                  <a:lnTo>
                    <a:pt x="1001" y="1568"/>
                  </a:lnTo>
                  <a:cubicBezTo>
                    <a:pt x="1135" y="1335"/>
                    <a:pt x="1335" y="1135"/>
                    <a:pt x="1568" y="1001"/>
                  </a:cubicBezTo>
                  <a:lnTo>
                    <a:pt x="1769" y="901"/>
                  </a:lnTo>
                  <a:lnTo>
                    <a:pt x="1568" y="768"/>
                  </a:lnTo>
                  <a:cubicBezTo>
                    <a:pt x="1335" y="668"/>
                    <a:pt x="1135" y="468"/>
                    <a:pt x="1001" y="234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 rot="1903076">
              <a:off x="2275265" y="3492293"/>
              <a:ext cx="248206" cy="251563"/>
            </a:xfrm>
            <a:custGeom>
              <a:avLst/>
              <a:gdLst/>
              <a:ahLst/>
              <a:cxnLst/>
              <a:rect l="l" t="t" r="r" b="b"/>
              <a:pathLst>
                <a:path w="14111" h="13822" extrusionOk="0">
                  <a:moveTo>
                    <a:pt x="7059" y="0"/>
                  </a:moveTo>
                  <a:cubicBezTo>
                    <a:pt x="3366" y="0"/>
                    <a:pt x="298" y="2923"/>
                    <a:pt x="167" y="6676"/>
                  </a:cubicBezTo>
                  <a:cubicBezTo>
                    <a:pt x="1" y="10479"/>
                    <a:pt x="3003" y="13681"/>
                    <a:pt x="6805" y="13815"/>
                  </a:cubicBezTo>
                  <a:cubicBezTo>
                    <a:pt x="6906" y="13819"/>
                    <a:pt x="7007" y="13821"/>
                    <a:pt x="7107" y="13821"/>
                  </a:cubicBezTo>
                  <a:cubicBezTo>
                    <a:pt x="10778" y="13821"/>
                    <a:pt x="13847" y="10878"/>
                    <a:pt x="13977" y="7177"/>
                  </a:cubicBezTo>
                  <a:cubicBezTo>
                    <a:pt x="14111" y="3374"/>
                    <a:pt x="11142" y="138"/>
                    <a:pt x="7306" y="5"/>
                  </a:cubicBezTo>
                  <a:cubicBezTo>
                    <a:pt x="7223" y="2"/>
                    <a:pt x="7141" y="0"/>
                    <a:pt x="70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 rot="1903076">
              <a:off x="2306128" y="3939665"/>
              <a:ext cx="46788" cy="41132"/>
            </a:xfrm>
            <a:custGeom>
              <a:avLst/>
              <a:gdLst/>
              <a:ahLst/>
              <a:cxnLst/>
              <a:rect l="l" t="t" r="r" b="b"/>
              <a:pathLst>
                <a:path w="2660" h="2260" extrusionOk="0">
                  <a:moveTo>
                    <a:pt x="1151" y="0"/>
                  </a:moveTo>
                  <a:cubicBezTo>
                    <a:pt x="580" y="0"/>
                    <a:pt x="34" y="437"/>
                    <a:pt x="34" y="1125"/>
                  </a:cubicBezTo>
                  <a:cubicBezTo>
                    <a:pt x="1" y="1725"/>
                    <a:pt x="501" y="2259"/>
                    <a:pt x="1135" y="2259"/>
                  </a:cubicBezTo>
                  <a:cubicBezTo>
                    <a:pt x="1149" y="2259"/>
                    <a:pt x="1162" y="2259"/>
                    <a:pt x="1176" y="2259"/>
                  </a:cubicBezTo>
                  <a:cubicBezTo>
                    <a:pt x="2150" y="2259"/>
                    <a:pt x="2660" y="1081"/>
                    <a:pt x="1969" y="357"/>
                  </a:cubicBezTo>
                  <a:cubicBezTo>
                    <a:pt x="1734" y="111"/>
                    <a:pt x="1439" y="0"/>
                    <a:pt x="11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 rot="1903076">
              <a:off x="2571982" y="3629587"/>
              <a:ext cx="27580" cy="24115"/>
            </a:xfrm>
            <a:custGeom>
              <a:avLst/>
              <a:gdLst/>
              <a:ahLst/>
              <a:cxnLst/>
              <a:rect l="l" t="t" r="r" b="b"/>
              <a:pathLst>
                <a:path w="1568" h="1325" extrusionOk="0">
                  <a:moveTo>
                    <a:pt x="680" y="0"/>
                  </a:moveTo>
                  <a:cubicBezTo>
                    <a:pt x="348" y="0"/>
                    <a:pt x="23" y="253"/>
                    <a:pt x="0" y="658"/>
                  </a:cubicBezTo>
                  <a:cubicBezTo>
                    <a:pt x="0" y="991"/>
                    <a:pt x="300" y="1292"/>
                    <a:pt x="667" y="1325"/>
                  </a:cubicBezTo>
                  <a:cubicBezTo>
                    <a:pt x="1234" y="1325"/>
                    <a:pt x="1568" y="624"/>
                    <a:pt x="1134" y="191"/>
                  </a:cubicBezTo>
                  <a:cubicBezTo>
                    <a:pt x="1004" y="60"/>
                    <a:pt x="841" y="0"/>
                    <a:pt x="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 rot="1903076">
              <a:off x="2537413" y="3658277"/>
              <a:ext cx="9991" cy="9118"/>
            </a:xfrm>
            <a:custGeom>
              <a:avLst/>
              <a:gdLst/>
              <a:ahLst/>
              <a:cxnLst/>
              <a:rect l="l" t="t" r="r" b="b"/>
              <a:pathLst>
                <a:path w="568" h="501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501"/>
                  </a:cubicBezTo>
                  <a:cubicBezTo>
                    <a:pt x="567" y="501"/>
                    <a:pt x="567" y="0"/>
                    <a:pt x="2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 rot="1903076">
              <a:off x="1987880" y="3957069"/>
              <a:ext cx="63375" cy="66194"/>
            </a:xfrm>
            <a:custGeom>
              <a:avLst/>
              <a:gdLst/>
              <a:ahLst/>
              <a:cxnLst/>
              <a:rect l="l" t="t" r="r" b="b"/>
              <a:pathLst>
                <a:path w="3603" h="3637" extrusionOk="0">
                  <a:moveTo>
                    <a:pt x="1801" y="1"/>
                  </a:moveTo>
                  <a:lnTo>
                    <a:pt x="1568" y="434"/>
                  </a:lnTo>
                  <a:cubicBezTo>
                    <a:pt x="1301" y="901"/>
                    <a:pt x="901" y="1301"/>
                    <a:pt x="434" y="1568"/>
                  </a:cubicBezTo>
                  <a:lnTo>
                    <a:pt x="0" y="1835"/>
                  </a:lnTo>
                  <a:lnTo>
                    <a:pt x="434" y="2069"/>
                  </a:lnTo>
                  <a:cubicBezTo>
                    <a:pt x="901" y="2336"/>
                    <a:pt x="1301" y="2702"/>
                    <a:pt x="1568" y="3203"/>
                  </a:cubicBezTo>
                  <a:lnTo>
                    <a:pt x="1801" y="3636"/>
                  </a:lnTo>
                  <a:lnTo>
                    <a:pt x="2035" y="3203"/>
                  </a:lnTo>
                  <a:cubicBezTo>
                    <a:pt x="2302" y="2736"/>
                    <a:pt x="2702" y="2336"/>
                    <a:pt x="3202" y="2069"/>
                  </a:cubicBezTo>
                  <a:lnTo>
                    <a:pt x="3603" y="1835"/>
                  </a:lnTo>
                  <a:lnTo>
                    <a:pt x="3202" y="1568"/>
                  </a:lnTo>
                  <a:cubicBezTo>
                    <a:pt x="2702" y="1301"/>
                    <a:pt x="2302" y="901"/>
                    <a:pt x="2035" y="434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 rot="1903076">
              <a:off x="871942" y="2513253"/>
              <a:ext cx="110920" cy="11477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3136" y="1"/>
                  </a:moveTo>
                  <a:lnTo>
                    <a:pt x="2736" y="768"/>
                  </a:lnTo>
                  <a:cubicBezTo>
                    <a:pt x="2269" y="1602"/>
                    <a:pt x="1569" y="2303"/>
                    <a:pt x="735" y="2736"/>
                  </a:cubicBezTo>
                  <a:lnTo>
                    <a:pt x="1" y="3170"/>
                  </a:lnTo>
                  <a:lnTo>
                    <a:pt x="735" y="3570"/>
                  </a:lnTo>
                  <a:cubicBezTo>
                    <a:pt x="1569" y="4037"/>
                    <a:pt x="2269" y="4738"/>
                    <a:pt x="2736" y="5572"/>
                  </a:cubicBezTo>
                  <a:lnTo>
                    <a:pt x="3136" y="6305"/>
                  </a:lnTo>
                  <a:lnTo>
                    <a:pt x="3570" y="5572"/>
                  </a:lnTo>
                  <a:cubicBezTo>
                    <a:pt x="4004" y="4738"/>
                    <a:pt x="4704" y="4037"/>
                    <a:pt x="5538" y="3570"/>
                  </a:cubicBezTo>
                  <a:lnTo>
                    <a:pt x="6305" y="3170"/>
                  </a:lnTo>
                  <a:lnTo>
                    <a:pt x="5538" y="2736"/>
                  </a:lnTo>
                  <a:cubicBezTo>
                    <a:pt x="4704" y="2303"/>
                    <a:pt x="4004" y="1602"/>
                    <a:pt x="3570" y="76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 rot="1903076">
              <a:off x="738281" y="1876784"/>
              <a:ext cx="40509" cy="41897"/>
            </a:xfrm>
            <a:custGeom>
              <a:avLst/>
              <a:gdLst/>
              <a:ahLst/>
              <a:cxnLst/>
              <a:rect l="l" t="t" r="r" b="b"/>
              <a:pathLst>
                <a:path w="2303" h="2302" extrusionOk="0">
                  <a:moveTo>
                    <a:pt x="1135" y="0"/>
                  </a:moveTo>
                  <a:lnTo>
                    <a:pt x="1002" y="267"/>
                  </a:lnTo>
                  <a:cubicBezTo>
                    <a:pt x="835" y="567"/>
                    <a:pt x="568" y="834"/>
                    <a:pt x="268" y="1001"/>
                  </a:cubicBezTo>
                  <a:lnTo>
                    <a:pt x="1" y="1134"/>
                  </a:lnTo>
                  <a:lnTo>
                    <a:pt x="234" y="1301"/>
                  </a:lnTo>
                  <a:cubicBezTo>
                    <a:pt x="568" y="1468"/>
                    <a:pt x="801" y="1735"/>
                    <a:pt x="968" y="2035"/>
                  </a:cubicBezTo>
                  <a:lnTo>
                    <a:pt x="1135" y="2302"/>
                  </a:lnTo>
                  <a:lnTo>
                    <a:pt x="1268" y="2035"/>
                  </a:lnTo>
                  <a:cubicBezTo>
                    <a:pt x="1435" y="1735"/>
                    <a:pt x="1702" y="1468"/>
                    <a:pt x="2002" y="1301"/>
                  </a:cubicBezTo>
                  <a:lnTo>
                    <a:pt x="2302" y="1168"/>
                  </a:lnTo>
                  <a:lnTo>
                    <a:pt x="2002" y="1001"/>
                  </a:lnTo>
                  <a:cubicBezTo>
                    <a:pt x="1702" y="834"/>
                    <a:pt x="1435" y="567"/>
                    <a:pt x="1268" y="2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 rot="1903076">
              <a:off x="366282" y="4143187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lnTo>
                    <a:pt x="501" y="134"/>
                  </a:lnTo>
                  <a:cubicBezTo>
                    <a:pt x="434" y="301"/>
                    <a:pt x="301" y="435"/>
                    <a:pt x="134" y="501"/>
                  </a:cubicBezTo>
                  <a:lnTo>
                    <a:pt x="1" y="601"/>
                  </a:lnTo>
                  <a:lnTo>
                    <a:pt x="134" y="668"/>
                  </a:lnTo>
                  <a:cubicBezTo>
                    <a:pt x="301" y="735"/>
                    <a:pt x="434" y="868"/>
                    <a:pt x="501" y="1035"/>
                  </a:cubicBezTo>
                  <a:lnTo>
                    <a:pt x="601" y="1168"/>
                  </a:lnTo>
                  <a:lnTo>
                    <a:pt x="668" y="1035"/>
                  </a:lnTo>
                  <a:cubicBezTo>
                    <a:pt x="735" y="868"/>
                    <a:pt x="868" y="735"/>
                    <a:pt x="1035" y="668"/>
                  </a:cubicBezTo>
                  <a:lnTo>
                    <a:pt x="1168" y="601"/>
                  </a:lnTo>
                  <a:lnTo>
                    <a:pt x="1035" y="501"/>
                  </a:lnTo>
                  <a:cubicBezTo>
                    <a:pt x="868" y="435"/>
                    <a:pt x="735" y="301"/>
                    <a:pt x="668" y="134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 rot="1903076">
              <a:off x="574382" y="3198139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lnTo>
                    <a:pt x="501" y="134"/>
                  </a:lnTo>
                  <a:cubicBezTo>
                    <a:pt x="401" y="301"/>
                    <a:pt x="301" y="434"/>
                    <a:pt x="134" y="501"/>
                  </a:cubicBezTo>
                  <a:lnTo>
                    <a:pt x="1" y="568"/>
                  </a:lnTo>
                  <a:lnTo>
                    <a:pt x="134" y="668"/>
                  </a:lnTo>
                  <a:cubicBezTo>
                    <a:pt x="301" y="734"/>
                    <a:pt x="401" y="868"/>
                    <a:pt x="501" y="1035"/>
                  </a:cubicBezTo>
                  <a:lnTo>
                    <a:pt x="568" y="1168"/>
                  </a:lnTo>
                  <a:lnTo>
                    <a:pt x="668" y="1035"/>
                  </a:lnTo>
                  <a:cubicBezTo>
                    <a:pt x="735" y="868"/>
                    <a:pt x="868" y="734"/>
                    <a:pt x="1035" y="668"/>
                  </a:cubicBezTo>
                  <a:lnTo>
                    <a:pt x="1168" y="568"/>
                  </a:lnTo>
                  <a:lnTo>
                    <a:pt x="1035" y="501"/>
                  </a:lnTo>
                  <a:cubicBezTo>
                    <a:pt x="868" y="434"/>
                    <a:pt x="735" y="301"/>
                    <a:pt x="668" y="134"/>
                  </a:cubicBezTo>
                  <a:lnTo>
                    <a:pt x="5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 rot="1903076">
              <a:off x="2522759" y="4101477"/>
              <a:ext cx="19964" cy="21276"/>
            </a:xfrm>
            <a:custGeom>
              <a:avLst/>
              <a:gdLst/>
              <a:ahLst/>
              <a:cxnLst/>
              <a:rect l="l" t="t" r="r" b="b"/>
              <a:pathLst>
                <a:path w="1135" h="1169" extrusionOk="0">
                  <a:moveTo>
                    <a:pt x="567" y="1"/>
                  </a:moveTo>
                  <a:lnTo>
                    <a:pt x="500" y="168"/>
                  </a:lnTo>
                  <a:cubicBezTo>
                    <a:pt x="400" y="301"/>
                    <a:pt x="267" y="435"/>
                    <a:pt x="134" y="535"/>
                  </a:cubicBezTo>
                  <a:lnTo>
                    <a:pt x="0" y="601"/>
                  </a:lnTo>
                  <a:lnTo>
                    <a:pt x="134" y="668"/>
                  </a:lnTo>
                  <a:cubicBezTo>
                    <a:pt x="267" y="768"/>
                    <a:pt x="400" y="868"/>
                    <a:pt x="500" y="1035"/>
                  </a:cubicBezTo>
                  <a:lnTo>
                    <a:pt x="567" y="1168"/>
                  </a:lnTo>
                  <a:lnTo>
                    <a:pt x="634" y="1035"/>
                  </a:lnTo>
                  <a:cubicBezTo>
                    <a:pt x="734" y="868"/>
                    <a:pt x="867" y="768"/>
                    <a:pt x="1001" y="668"/>
                  </a:cubicBezTo>
                  <a:lnTo>
                    <a:pt x="1134" y="601"/>
                  </a:lnTo>
                  <a:lnTo>
                    <a:pt x="1001" y="535"/>
                  </a:lnTo>
                  <a:cubicBezTo>
                    <a:pt x="867" y="435"/>
                    <a:pt x="734" y="301"/>
                    <a:pt x="634" y="168"/>
                  </a:cubicBezTo>
                  <a:lnTo>
                    <a:pt x="56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 rot="1903076">
              <a:off x="135726" y="2621686"/>
              <a:ext cx="41089" cy="41915"/>
            </a:xfrm>
            <a:custGeom>
              <a:avLst/>
              <a:gdLst/>
              <a:ahLst/>
              <a:cxnLst/>
              <a:rect l="l" t="t" r="r" b="b"/>
              <a:pathLst>
                <a:path w="2336" h="2303" extrusionOk="0">
                  <a:moveTo>
                    <a:pt x="1168" y="0"/>
                  </a:moveTo>
                  <a:lnTo>
                    <a:pt x="1002" y="267"/>
                  </a:lnTo>
                  <a:cubicBezTo>
                    <a:pt x="835" y="568"/>
                    <a:pt x="568" y="834"/>
                    <a:pt x="268" y="1001"/>
                  </a:cubicBezTo>
                  <a:lnTo>
                    <a:pt x="1" y="1168"/>
                  </a:lnTo>
                  <a:lnTo>
                    <a:pt x="268" y="1301"/>
                  </a:lnTo>
                  <a:cubicBezTo>
                    <a:pt x="568" y="1468"/>
                    <a:pt x="835" y="1735"/>
                    <a:pt x="1002" y="2035"/>
                  </a:cubicBezTo>
                  <a:lnTo>
                    <a:pt x="1135" y="2302"/>
                  </a:lnTo>
                  <a:lnTo>
                    <a:pt x="1302" y="2035"/>
                  </a:lnTo>
                  <a:cubicBezTo>
                    <a:pt x="1469" y="1735"/>
                    <a:pt x="1736" y="1468"/>
                    <a:pt x="2069" y="1301"/>
                  </a:cubicBezTo>
                  <a:lnTo>
                    <a:pt x="2336" y="1135"/>
                  </a:lnTo>
                  <a:lnTo>
                    <a:pt x="2069" y="1001"/>
                  </a:lnTo>
                  <a:cubicBezTo>
                    <a:pt x="1736" y="834"/>
                    <a:pt x="1502" y="568"/>
                    <a:pt x="1335" y="267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 rot="1903076">
              <a:off x="1319749" y="4662295"/>
              <a:ext cx="41089" cy="42516"/>
            </a:xfrm>
            <a:custGeom>
              <a:avLst/>
              <a:gdLst/>
              <a:ahLst/>
              <a:cxnLst/>
              <a:rect l="l" t="t" r="r" b="b"/>
              <a:pathLst>
                <a:path w="2336" h="2336" extrusionOk="0">
                  <a:moveTo>
                    <a:pt x="1168" y="1"/>
                  </a:moveTo>
                  <a:lnTo>
                    <a:pt x="1034" y="268"/>
                  </a:lnTo>
                  <a:cubicBezTo>
                    <a:pt x="867" y="601"/>
                    <a:pt x="600" y="835"/>
                    <a:pt x="300" y="1001"/>
                  </a:cubicBezTo>
                  <a:lnTo>
                    <a:pt x="0" y="1168"/>
                  </a:lnTo>
                  <a:lnTo>
                    <a:pt x="300" y="1302"/>
                  </a:lnTo>
                  <a:cubicBezTo>
                    <a:pt x="600" y="1468"/>
                    <a:pt x="867" y="1735"/>
                    <a:pt x="1034" y="2035"/>
                  </a:cubicBezTo>
                  <a:lnTo>
                    <a:pt x="1168" y="2336"/>
                  </a:lnTo>
                  <a:lnTo>
                    <a:pt x="1334" y="2035"/>
                  </a:lnTo>
                  <a:cubicBezTo>
                    <a:pt x="1501" y="1735"/>
                    <a:pt x="1735" y="1468"/>
                    <a:pt x="2068" y="1302"/>
                  </a:cubicBezTo>
                  <a:lnTo>
                    <a:pt x="2335" y="1168"/>
                  </a:lnTo>
                  <a:lnTo>
                    <a:pt x="2068" y="1001"/>
                  </a:lnTo>
                  <a:cubicBezTo>
                    <a:pt x="1735" y="835"/>
                    <a:pt x="1501" y="601"/>
                    <a:pt x="1334" y="268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 rot="1903076">
              <a:off x="2343910" y="2919850"/>
              <a:ext cx="110920" cy="114770"/>
            </a:xfrm>
            <a:custGeom>
              <a:avLst/>
              <a:gdLst/>
              <a:ahLst/>
              <a:cxnLst/>
              <a:rect l="l" t="t" r="r" b="b"/>
              <a:pathLst>
                <a:path w="6306" h="6306" extrusionOk="0">
                  <a:moveTo>
                    <a:pt x="3136" y="1"/>
                  </a:moveTo>
                  <a:lnTo>
                    <a:pt x="2736" y="768"/>
                  </a:lnTo>
                  <a:cubicBezTo>
                    <a:pt x="2269" y="1602"/>
                    <a:pt x="1568" y="2303"/>
                    <a:pt x="734" y="2736"/>
                  </a:cubicBezTo>
                  <a:lnTo>
                    <a:pt x="1" y="3170"/>
                  </a:lnTo>
                  <a:lnTo>
                    <a:pt x="734" y="3570"/>
                  </a:lnTo>
                  <a:cubicBezTo>
                    <a:pt x="1568" y="4037"/>
                    <a:pt x="2269" y="4738"/>
                    <a:pt x="2736" y="5572"/>
                  </a:cubicBezTo>
                  <a:lnTo>
                    <a:pt x="3136" y="6305"/>
                  </a:lnTo>
                  <a:lnTo>
                    <a:pt x="3570" y="5572"/>
                  </a:lnTo>
                  <a:cubicBezTo>
                    <a:pt x="4037" y="4738"/>
                    <a:pt x="4704" y="4037"/>
                    <a:pt x="5538" y="3570"/>
                  </a:cubicBezTo>
                  <a:lnTo>
                    <a:pt x="6305" y="3170"/>
                  </a:lnTo>
                  <a:lnTo>
                    <a:pt x="5538" y="2736"/>
                  </a:lnTo>
                  <a:cubicBezTo>
                    <a:pt x="4704" y="2303"/>
                    <a:pt x="4003" y="1602"/>
                    <a:pt x="3570" y="768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 rot="1903076">
              <a:off x="-87965" y="4078062"/>
              <a:ext cx="1391176" cy="1328279"/>
            </a:xfrm>
            <a:custGeom>
              <a:avLst/>
              <a:gdLst/>
              <a:ahLst/>
              <a:cxnLst/>
              <a:rect l="l" t="t" r="r" b="b"/>
              <a:pathLst>
                <a:path w="79091" h="67116" extrusionOk="0">
                  <a:moveTo>
                    <a:pt x="38862" y="1"/>
                  </a:moveTo>
                  <a:cubicBezTo>
                    <a:pt x="38862" y="1"/>
                    <a:pt x="38729" y="21716"/>
                    <a:pt x="34692" y="40096"/>
                  </a:cubicBezTo>
                  <a:cubicBezTo>
                    <a:pt x="34259" y="41931"/>
                    <a:pt x="32958" y="43465"/>
                    <a:pt x="31223" y="44166"/>
                  </a:cubicBezTo>
                  <a:cubicBezTo>
                    <a:pt x="27254" y="45834"/>
                    <a:pt x="23985" y="48769"/>
                    <a:pt x="21917" y="52538"/>
                  </a:cubicBezTo>
                  <a:cubicBezTo>
                    <a:pt x="20863" y="54412"/>
                    <a:pt x="18884" y="55541"/>
                    <a:pt x="16791" y="55541"/>
                  </a:cubicBezTo>
                  <a:cubicBezTo>
                    <a:pt x="16500" y="55541"/>
                    <a:pt x="16206" y="55519"/>
                    <a:pt x="15912" y="55474"/>
                  </a:cubicBezTo>
                  <a:cubicBezTo>
                    <a:pt x="15257" y="55384"/>
                    <a:pt x="14606" y="55341"/>
                    <a:pt x="13963" y="55341"/>
                  </a:cubicBezTo>
                  <a:cubicBezTo>
                    <a:pt x="7166" y="55341"/>
                    <a:pt x="1189" y="60196"/>
                    <a:pt x="1" y="67082"/>
                  </a:cubicBezTo>
                  <a:lnTo>
                    <a:pt x="79091" y="67116"/>
                  </a:lnTo>
                  <a:cubicBezTo>
                    <a:pt x="78090" y="62012"/>
                    <a:pt x="74721" y="57709"/>
                    <a:pt x="70018" y="55507"/>
                  </a:cubicBezTo>
                  <a:cubicBezTo>
                    <a:pt x="68283" y="54707"/>
                    <a:pt x="66382" y="54206"/>
                    <a:pt x="64480" y="54106"/>
                  </a:cubicBezTo>
                  <a:cubicBezTo>
                    <a:pt x="59076" y="53706"/>
                    <a:pt x="54006" y="51271"/>
                    <a:pt x="49970" y="47635"/>
                  </a:cubicBezTo>
                  <a:cubicBezTo>
                    <a:pt x="49770" y="47468"/>
                    <a:pt x="49636" y="47335"/>
                    <a:pt x="49470" y="47201"/>
                  </a:cubicBezTo>
                  <a:cubicBezTo>
                    <a:pt x="46868" y="45033"/>
                    <a:pt x="44166" y="41631"/>
                    <a:pt x="43632" y="38295"/>
                  </a:cubicBezTo>
                  <a:cubicBezTo>
                    <a:pt x="41531" y="25953"/>
                    <a:pt x="39996" y="8941"/>
                    <a:pt x="4009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 rot="1903076">
              <a:off x="787941" y="2709938"/>
              <a:ext cx="294572" cy="1184486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 rot="1903076">
              <a:off x="787941" y="2709938"/>
              <a:ext cx="294572" cy="1184486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 rot="1903076">
              <a:off x="1005988" y="2897962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8"/>
                    <a:pt x="0" y="134"/>
                  </a:cubicBezTo>
                  <a:cubicBezTo>
                    <a:pt x="0" y="168"/>
                    <a:pt x="3736" y="234"/>
                    <a:pt x="8340" y="234"/>
                  </a:cubicBezTo>
                  <a:cubicBezTo>
                    <a:pt x="12943" y="234"/>
                    <a:pt x="16679" y="168"/>
                    <a:pt x="16679" y="134"/>
                  </a:cubicBezTo>
                  <a:cubicBezTo>
                    <a:pt x="16679" y="68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 rot="1903076">
              <a:off x="880796" y="3130466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36" y="0"/>
                    <a:pt x="0" y="34"/>
                    <a:pt x="0" y="100"/>
                  </a:cubicBezTo>
                  <a:cubicBezTo>
                    <a:pt x="0" y="167"/>
                    <a:pt x="3736" y="200"/>
                    <a:pt x="8340" y="200"/>
                  </a:cubicBezTo>
                  <a:cubicBezTo>
                    <a:pt x="12943" y="200"/>
                    <a:pt x="16679" y="167"/>
                    <a:pt x="16679" y="100"/>
                  </a:cubicBezTo>
                  <a:cubicBezTo>
                    <a:pt x="16679" y="34"/>
                    <a:pt x="12910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 rot="1903076">
              <a:off x="1143093" y="2918665"/>
              <a:ext cx="4134" cy="263502"/>
            </a:xfrm>
            <a:custGeom>
              <a:avLst/>
              <a:gdLst/>
              <a:ahLst/>
              <a:cxnLst/>
              <a:rect l="l" t="t" r="r" b="b"/>
              <a:pathLst>
                <a:path w="235" h="14478" extrusionOk="0">
                  <a:moveTo>
                    <a:pt x="134" y="0"/>
                  </a:moveTo>
                  <a:cubicBezTo>
                    <a:pt x="68" y="0"/>
                    <a:pt x="1" y="3236"/>
                    <a:pt x="1" y="7239"/>
                  </a:cubicBezTo>
                  <a:cubicBezTo>
                    <a:pt x="1" y="11242"/>
                    <a:pt x="68" y="14477"/>
                    <a:pt x="134" y="14477"/>
                  </a:cubicBezTo>
                  <a:cubicBezTo>
                    <a:pt x="201" y="14477"/>
                    <a:pt x="234" y="11242"/>
                    <a:pt x="234" y="7239"/>
                  </a:cubicBezTo>
                  <a:cubicBezTo>
                    <a:pt x="234" y="3236"/>
                    <a:pt x="168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 rot="1903076">
              <a:off x="1120012" y="2966497"/>
              <a:ext cx="24080" cy="21476"/>
            </a:xfrm>
            <a:custGeom>
              <a:avLst/>
              <a:gdLst/>
              <a:ahLst/>
              <a:cxnLst/>
              <a:rect l="l" t="t" r="r" b="b"/>
              <a:pathLst>
                <a:path w="1369" h="1180" extrusionOk="0">
                  <a:moveTo>
                    <a:pt x="768" y="1"/>
                  </a:moveTo>
                  <a:cubicBezTo>
                    <a:pt x="268" y="1"/>
                    <a:pt x="1" y="635"/>
                    <a:pt x="368" y="1002"/>
                  </a:cubicBezTo>
                  <a:cubicBezTo>
                    <a:pt x="490" y="1124"/>
                    <a:pt x="642" y="1179"/>
                    <a:pt x="790" y="1179"/>
                  </a:cubicBezTo>
                  <a:cubicBezTo>
                    <a:pt x="1087" y="1179"/>
                    <a:pt x="1368" y="957"/>
                    <a:pt x="1368" y="601"/>
                  </a:cubicBezTo>
                  <a:cubicBezTo>
                    <a:pt x="1368" y="268"/>
                    <a:pt x="1101" y="1"/>
                    <a:pt x="7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 rot="1903076">
              <a:off x="1076729" y="3046646"/>
              <a:ext cx="24080" cy="21731"/>
            </a:xfrm>
            <a:custGeom>
              <a:avLst/>
              <a:gdLst/>
              <a:ahLst/>
              <a:cxnLst/>
              <a:rect l="l" t="t" r="r" b="b"/>
              <a:pathLst>
                <a:path w="1369" h="1194" extrusionOk="0">
                  <a:moveTo>
                    <a:pt x="768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90" y="1135"/>
                    <a:pt x="642" y="1194"/>
                    <a:pt x="790" y="1194"/>
                  </a:cubicBezTo>
                  <a:cubicBezTo>
                    <a:pt x="1087" y="1194"/>
                    <a:pt x="1368" y="957"/>
                    <a:pt x="1368" y="601"/>
                  </a:cubicBezTo>
                  <a:cubicBezTo>
                    <a:pt x="1368" y="267"/>
                    <a:pt x="1101" y="0"/>
                    <a:pt x="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 rot="1903076">
              <a:off x="626240" y="3602282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7"/>
                    <a:pt x="0" y="134"/>
                  </a:cubicBezTo>
                  <a:cubicBezTo>
                    <a:pt x="0" y="167"/>
                    <a:pt x="3736" y="234"/>
                    <a:pt x="8340" y="234"/>
                  </a:cubicBezTo>
                  <a:cubicBezTo>
                    <a:pt x="12943" y="234"/>
                    <a:pt x="16679" y="167"/>
                    <a:pt x="16679" y="134"/>
                  </a:cubicBezTo>
                  <a:cubicBezTo>
                    <a:pt x="16679" y="34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 rot="1903076">
              <a:off x="888537" y="3390481"/>
              <a:ext cx="4134" cy="264121"/>
            </a:xfrm>
            <a:custGeom>
              <a:avLst/>
              <a:gdLst/>
              <a:ahLst/>
              <a:cxnLst/>
              <a:rect l="l" t="t" r="r" b="b"/>
              <a:pathLst>
                <a:path w="235" h="14512" extrusionOk="0">
                  <a:moveTo>
                    <a:pt x="134" y="1"/>
                  </a:moveTo>
                  <a:cubicBezTo>
                    <a:pt x="68" y="1"/>
                    <a:pt x="1" y="3270"/>
                    <a:pt x="1" y="7239"/>
                  </a:cubicBezTo>
                  <a:cubicBezTo>
                    <a:pt x="1" y="11242"/>
                    <a:pt x="68" y="14511"/>
                    <a:pt x="134" y="14511"/>
                  </a:cubicBezTo>
                  <a:cubicBezTo>
                    <a:pt x="201" y="14511"/>
                    <a:pt x="234" y="11242"/>
                    <a:pt x="234" y="7239"/>
                  </a:cubicBezTo>
                  <a:cubicBezTo>
                    <a:pt x="234" y="3236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 rot="1903076">
              <a:off x="868612" y="3439832"/>
              <a:ext cx="20562" cy="21276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68" y="1"/>
                    <a:pt x="1" y="234"/>
                    <a:pt x="1" y="568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 rot="1903076">
              <a:off x="825394" y="3519997"/>
              <a:ext cx="20562" cy="21258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568" y="0"/>
                  </a:moveTo>
                  <a:cubicBezTo>
                    <a:pt x="268" y="0"/>
                    <a:pt x="1" y="267"/>
                    <a:pt x="1" y="567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 rot="1903076">
              <a:off x="752296" y="3368795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0" y="34"/>
                    <a:pt x="0" y="101"/>
                  </a:cubicBezTo>
                  <a:cubicBezTo>
                    <a:pt x="0" y="134"/>
                    <a:pt x="3736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 rot="1903076">
              <a:off x="904349" y="3088674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3" y="1"/>
                    <a:pt x="0" y="3236"/>
                    <a:pt x="0" y="7239"/>
                  </a:cubicBezTo>
                  <a:cubicBezTo>
                    <a:pt x="0" y="11242"/>
                    <a:pt x="33" y="14478"/>
                    <a:pt x="100" y="14478"/>
                  </a:cubicBezTo>
                  <a:cubicBezTo>
                    <a:pt x="167" y="14478"/>
                    <a:pt x="200" y="11242"/>
                    <a:pt x="200" y="7239"/>
                  </a:cubicBezTo>
                  <a:cubicBezTo>
                    <a:pt x="200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 rot="1903076">
              <a:off x="960103" y="3185418"/>
              <a:ext cx="24063" cy="21331"/>
            </a:xfrm>
            <a:custGeom>
              <a:avLst/>
              <a:gdLst/>
              <a:ahLst/>
              <a:cxnLst/>
              <a:rect l="l" t="t" r="r" b="b"/>
              <a:pathLst>
                <a:path w="1368" h="1172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19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 rot="1903076">
              <a:off x="916885" y="3265565"/>
              <a:ext cx="24063" cy="21349"/>
            </a:xfrm>
            <a:custGeom>
              <a:avLst/>
              <a:gdLst/>
              <a:ahLst/>
              <a:cxnLst/>
              <a:rect l="l" t="t" r="r" b="b"/>
              <a:pathLst>
                <a:path w="1368" h="1173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20"/>
                    <a:pt x="1001" y="1001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 rot="1903076">
              <a:off x="1056304" y="2752568"/>
              <a:ext cx="69848" cy="129331"/>
            </a:xfrm>
            <a:custGeom>
              <a:avLst/>
              <a:gdLst/>
              <a:ahLst/>
              <a:cxnLst/>
              <a:rect l="l" t="t" r="r" b="b"/>
              <a:pathLst>
                <a:path w="3971" h="7106" extrusionOk="0">
                  <a:moveTo>
                    <a:pt x="3937" y="1"/>
                  </a:moveTo>
                  <a:cubicBezTo>
                    <a:pt x="3837" y="1"/>
                    <a:pt x="3737" y="67"/>
                    <a:pt x="3636" y="134"/>
                  </a:cubicBezTo>
                  <a:cubicBezTo>
                    <a:pt x="3536" y="167"/>
                    <a:pt x="3403" y="234"/>
                    <a:pt x="3303" y="334"/>
                  </a:cubicBezTo>
                  <a:cubicBezTo>
                    <a:pt x="3169" y="401"/>
                    <a:pt x="3036" y="501"/>
                    <a:pt x="2903" y="634"/>
                  </a:cubicBezTo>
                  <a:cubicBezTo>
                    <a:pt x="2536" y="901"/>
                    <a:pt x="2235" y="1235"/>
                    <a:pt x="1935" y="1602"/>
                  </a:cubicBezTo>
                  <a:cubicBezTo>
                    <a:pt x="1602" y="2035"/>
                    <a:pt x="1301" y="2502"/>
                    <a:pt x="1035" y="3003"/>
                  </a:cubicBezTo>
                  <a:cubicBezTo>
                    <a:pt x="601" y="3903"/>
                    <a:pt x="301" y="4871"/>
                    <a:pt x="134" y="5838"/>
                  </a:cubicBezTo>
                  <a:cubicBezTo>
                    <a:pt x="67" y="6138"/>
                    <a:pt x="34" y="6438"/>
                    <a:pt x="1" y="6739"/>
                  </a:cubicBezTo>
                  <a:cubicBezTo>
                    <a:pt x="1" y="6872"/>
                    <a:pt x="1" y="6972"/>
                    <a:pt x="1" y="7106"/>
                  </a:cubicBezTo>
                  <a:cubicBezTo>
                    <a:pt x="67" y="7106"/>
                    <a:pt x="101" y="6605"/>
                    <a:pt x="267" y="5871"/>
                  </a:cubicBezTo>
                  <a:cubicBezTo>
                    <a:pt x="468" y="4904"/>
                    <a:pt x="801" y="3970"/>
                    <a:pt x="1235" y="3103"/>
                  </a:cubicBezTo>
                  <a:cubicBezTo>
                    <a:pt x="1468" y="2602"/>
                    <a:pt x="1768" y="2135"/>
                    <a:pt x="2102" y="1702"/>
                  </a:cubicBezTo>
                  <a:cubicBezTo>
                    <a:pt x="2369" y="1368"/>
                    <a:pt x="2669" y="1035"/>
                    <a:pt x="3003" y="734"/>
                  </a:cubicBezTo>
                  <a:cubicBezTo>
                    <a:pt x="3570" y="234"/>
                    <a:pt x="3970" y="34"/>
                    <a:pt x="39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 rot="1903076">
              <a:off x="1179459" y="2786141"/>
              <a:ext cx="21143" cy="5478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1026" y="1"/>
                  </a:moveTo>
                  <a:cubicBezTo>
                    <a:pt x="917" y="1"/>
                    <a:pt x="767" y="17"/>
                    <a:pt x="601" y="51"/>
                  </a:cubicBezTo>
                  <a:cubicBezTo>
                    <a:pt x="267" y="117"/>
                    <a:pt x="0" y="217"/>
                    <a:pt x="0" y="251"/>
                  </a:cubicBezTo>
                  <a:cubicBezTo>
                    <a:pt x="17" y="284"/>
                    <a:pt x="92" y="301"/>
                    <a:pt x="204" y="301"/>
                  </a:cubicBezTo>
                  <a:cubicBezTo>
                    <a:pt x="317" y="301"/>
                    <a:pt x="467" y="284"/>
                    <a:pt x="634" y="251"/>
                  </a:cubicBezTo>
                  <a:cubicBezTo>
                    <a:pt x="968" y="217"/>
                    <a:pt x="1201" y="117"/>
                    <a:pt x="1201" y="51"/>
                  </a:cubicBezTo>
                  <a:cubicBezTo>
                    <a:pt x="1201" y="17"/>
                    <a:pt x="1134" y="1"/>
                    <a:pt x="10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 rot="1903076">
              <a:off x="1440277" y="3113106"/>
              <a:ext cx="294555" cy="1184486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 rot="1903076">
              <a:off x="1440277" y="3113106"/>
              <a:ext cx="294555" cy="1184486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 rot="1903076">
              <a:off x="1657320" y="3300515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8"/>
                    <a:pt x="1" y="134"/>
                  </a:cubicBezTo>
                  <a:cubicBezTo>
                    <a:pt x="1" y="168"/>
                    <a:pt x="3737" y="234"/>
                    <a:pt x="8340" y="234"/>
                  </a:cubicBezTo>
                  <a:cubicBezTo>
                    <a:pt x="12976" y="234"/>
                    <a:pt x="16679" y="168"/>
                    <a:pt x="16679" y="134"/>
                  </a:cubicBezTo>
                  <a:cubicBezTo>
                    <a:pt x="16679" y="68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 rot="1903076">
              <a:off x="1532129" y="3533019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70" y="0"/>
                    <a:pt x="1" y="34"/>
                    <a:pt x="1" y="100"/>
                  </a:cubicBezTo>
                  <a:cubicBezTo>
                    <a:pt x="1" y="167"/>
                    <a:pt x="3737" y="200"/>
                    <a:pt x="8340" y="200"/>
                  </a:cubicBezTo>
                  <a:cubicBezTo>
                    <a:pt x="12976" y="200"/>
                    <a:pt x="16679" y="167"/>
                    <a:pt x="16679" y="100"/>
                  </a:cubicBezTo>
                  <a:cubicBezTo>
                    <a:pt x="16679" y="34"/>
                    <a:pt x="12943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 rot="1903076">
              <a:off x="1684182" y="3252897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0"/>
                  </a:moveTo>
                  <a:cubicBezTo>
                    <a:pt x="67" y="0"/>
                    <a:pt x="0" y="3236"/>
                    <a:pt x="0" y="7239"/>
                  </a:cubicBezTo>
                  <a:cubicBezTo>
                    <a:pt x="0" y="11242"/>
                    <a:pt x="67" y="14477"/>
                    <a:pt x="100" y="14477"/>
                  </a:cubicBezTo>
                  <a:cubicBezTo>
                    <a:pt x="167" y="14477"/>
                    <a:pt x="200" y="11242"/>
                    <a:pt x="200" y="7239"/>
                  </a:cubicBezTo>
                  <a:cubicBezTo>
                    <a:pt x="200" y="3236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 rot="1903076">
              <a:off x="1739910" y="3349617"/>
              <a:ext cx="24063" cy="21476"/>
            </a:xfrm>
            <a:custGeom>
              <a:avLst/>
              <a:gdLst/>
              <a:ahLst/>
              <a:cxnLst/>
              <a:rect l="l" t="t" r="r" b="b"/>
              <a:pathLst>
                <a:path w="1368" h="1180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57"/>
                    <a:pt x="282" y="1179"/>
                    <a:pt x="578" y="1179"/>
                  </a:cubicBezTo>
                  <a:cubicBezTo>
                    <a:pt x="727" y="1179"/>
                    <a:pt x="879" y="1124"/>
                    <a:pt x="1001" y="1002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 rot="1903076">
              <a:off x="1696627" y="3429766"/>
              <a:ext cx="24063" cy="21731"/>
            </a:xfrm>
            <a:custGeom>
              <a:avLst/>
              <a:gdLst/>
              <a:ahLst/>
              <a:cxnLst/>
              <a:rect l="l" t="t" r="r" b="b"/>
              <a:pathLst>
                <a:path w="1368" h="1194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57"/>
                    <a:pt x="282" y="1194"/>
                    <a:pt x="578" y="1194"/>
                  </a:cubicBezTo>
                  <a:cubicBezTo>
                    <a:pt x="727" y="1194"/>
                    <a:pt x="879" y="1135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 rot="1903076">
              <a:off x="1277573" y="4004835"/>
              <a:ext cx="293394" cy="4277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7"/>
                    <a:pt x="1" y="134"/>
                  </a:cubicBezTo>
                  <a:cubicBezTo>
                    <a:pt x="1" y="167"/>
                    <a:pt x="3737" y="234"/>
                    <a:pt x="8340" y="234"/>
                  </a:cubicBezTo>
                  <a:cubicBezTo>
                    <a:pt x="12976" y="234"/>
                    <a:pt x="16679" y="167"/>
                    <a:pt x="16679" y="134"/>
                  </a:cubicBezTo>
                  <a:cubicBezTo>
                    <a:pt x="16679" y="6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 rot="1903076">
              <a:off x="1429582" y="3724866"/>
              <a:ext cx="4116" cy="264121"/>
            </a:xfrm>
            <a:custGeom>
              <a:avLst/>
              <a:gdLst/>
              <a:ahLst/>
              <a:cxnLst/>
              <a:rect l="l" t="t" r="r" b="b"/>
              <a:pathLst>
                <a:path w="234" h="14512" extrusionOk="0">
                  <a:moveTo>
                    <a:pt x="100" y="1"/>
                  </a:moveTo>
                  <a:cubicBezTo>
                    <a:pt x="67" y="1"/>
                    <a:pt x="0" y="3270"/>
                    <a:pt x="0" y="7239"/>
                  </a:cubicBezTo>
                  <a:cubicBezTo>
                    <a:pt x="0" y="11242"/>
                    <a:pt x="67" y="14511"/>
                    <a:pt x="100" y="14511"/>
                  </a:cubicBezTo>
                  <a:cubicBezTo>
                    <a:pt x="167" y="14511"/>
                    <a:pt x="234" y="11242"/>
                    <a:pt x="234" y="7239"/>
                  </a:cubicBezTo>
                  <a:cubicBezTo>
                    <a:pt x="234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1903076">
              <a:off x="1485517" y="3821102"/>
              <a:ext cx="20545" cy="21276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67" y="1"/>
                    <a:pt x="0" y="234"/>
                    <a:pt x="0" y="568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 rot="1903076">
              <a:off x="1442299" y="3901267"/>
              <a:ext cx="20545" cy="21258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 rot="1903076">
              <a:off x="1403628" y="3771348"/>
              <a:ext cx="293394" cy="3658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1" y="34"/>
                    <a:pt x="1" y="101"/>
                  </a:cubicBezTo>
                  <a:cubicBezTo>
                    <a:pt x="1" y="167"/>
                    <a:pt x="3737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 rot="1903076">
              <a:off x="1666479" y="3559704"/>
              <a:ext cx="3536" cy="263502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4" y="1"/>
                    <a:pt x="0" y="3236"/>
                    <a:pt x="0" y="7239"/>
                  </a:cubicBezTo>
                  <a:cubicBezTo>
                    <a:pt x="0" y="11242"/>
                    <a:pt x="34" y="14478"/>
                    <a:pt x="100" y="14478"/>
                  </a:cubicBezTo>
                  <a:cubicBezTo>
                    <a:pt x="167" y="14478"/>
                    <a:pt x="201" y="11242"/>
                    <a:pt x="201" y="7239"/>
                  </a:cubicBezTo>
                  <a:cubicBezTo>
                    <a:pt x="201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 rot="1903076">
              <a:off x="1642870" y="3607405"/>
              <a:ext cx="24080" cy="21331"/>
            </a:xfrm>
            <a:custGeom>
              <a:avLst/>
              <a:gdLst/>
              <a:ahLst/>
              <a:cxnLst/>
              <a:rect l="l" t="t" r="r" b="b"/>
              <a:pathLst>
                <a:path w="1369" h="1172" extrusionOk="0">
                  <a:moveTo>
                    <a:pt x="801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86" y="1119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7"/>
                    <a:pt x="1102" y="0"/>
                    <a:pt x="8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 rot="1903076">
              <a:off x="1599653" y="3687552"/>
              <a:ext cx="24080" cy="21349"/>
            </a:xfrm>
            <a:custGeom>
              <a:avLst/>
              <a:gdLst/>
              <a:ahLst/>
              <a:cxnLst/>
              <a:rect l="l" t="t" r="r" b="b"/>
              <a:pathLst>
                <a:path w="1369" h="1173" extrusionOk="0">
                  <a:moveTo>
                    <a:pt x="801" y="1"/>
                  </a:moveTo>
                  <a:cubicBezTo>
                    <a:pt x="268" y="1"/>
                    <a:pt x="1" y="635"/>
                    <a:pt x="368" y="1001"/>
                  </a:cubicBezTo>
                  <a:cubicBezTo>
                    <a:pt x="486" y="1120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8"/>
                    <a:pt x="1102" y="1"/>
                    <a:pt x="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 rot="1903076">
              <a:off x="1866316" y="3253371"/>
              <a:ext cx="70429" cy="129331"/>
            </a:xfrm>
            <a:custGeom>
              <a:avLst/>
              <a:gdLst/>
              <a:ahLst/>
              <a:cxnLst/>
              <a:rect l="l" t="t" r="r" b="b"/>
              <a:pathLst>
                <a:path w="4004" h="7106" extrusionOk="0">
                  <a:moveTo>
                    <a:pt x="34" y="1"/>
                  </a:moveTo>
                  <a:cubicBezTo>
                    <a:pt x="0" y="34"/>
                    <a:pt x="434" y="234"/>
                    <a:pt x="1001" y="734"/>
                  </a:cubicBezTo>
                  <a:cubicBezTo>
                    <a:pt x="1334" y="1035"/>
                    <a:pt x="1635" y="1368"/>
                    <a:pt x="1902" y="1702"/>
                  </a:cubicBezTo>
                  <a:cubicBezTo>
                    <a:pt x="2235" y="2135"/>
                    <a:pt x="2502" y="2602"/>
                    <a:pt x="2735" y="3103"/>
                  </a:cubicBezTo>
                  <a:cubicBezTo>
                    <a:pt x="3169" y="3970"/>
                    <a:pt x="3503" y="4904"/>
                    <a:pt x="3703" y="5871"/>
                  </a:cubicBezTo>
                  <a:cubicBezTo>
                    <a:pt x="3870" y="6639"/>
                    <a:pt x="3936" y="7106"/>
                    <a:pt x="3970" y="7106"/>
                  </a:cubicBezTo>
                  <a:cubicBezTo>
                    <a:pt x="4003" y="6972"/>
                    <a:pt x="4003" y="6872"/>
                    <a:pt x="3970" y="6739"/>
                  </a:cubicBezTo>
                  <a:cubicBezTo>
                    <a:pt x="3936" y="6438"/>
                    <a:pt x="3903" y="6138"/>
                    <a:pt x="3870" y="5838"/>
                  </a:cubicBezTo>
                  <a:cubicBezTo>
                    <a:pt x="3703" y="4871"/>
                    <a:pt x="3369" y="3903"/>
                    <a:pt x="2936" y="3003"/>
                  </a:cubicBezTo>
                  <a:cubicBezTo>
                    <a:pt x="2702" y="2502"/>
                    <a:pt x="2402" y="2035"/>
                    <a:pt x="2035" y="1602"/>
                  </a:cubicBezTo>
                  <a:cubicBezTo>
                    <a:pt x="1768" y="1235"/>
                    <a:pt x="1435" y="901"/>
                    <a:pt x="1101" y="634"/>
                  </a:cubicBezTo>
                  <a:cubicBezTo>
                    <a:pt x="968" y="501"/>
                    <a:pt x="801" y="401"/>
                    <a:pt x="667" y="334"/>
                  </a:cubicBezTo>
                  <a:cubicBezTo>
                    <a:pt x="567" y="234"/>
                    <a:pt x="467" y="167"/>
                    <a:pt x="334" y="134"/>
                  </a:cubicBezTo>
                  <a:cubicBezTo>
                    <a:pt x="234" y="67"/>
                    <a:pt x="13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 rot="1903076">
              <a:off x="1864150" y="3209505"/>
              <a:ext cx="21723" cy="5642"/>
            </a:xfrm>
            <a:custGeom>
              <a:avLst/>
              <a:gdLst/>
              <a:ahLst/>
              <a:cxnLst/>
              <a:rect l="l" t="t" r="r" b="b"/>
              <a:pathLst>
                <a:path w="1235" h="310" extrusionOk="0">
                  <a:moveTo>
                    <a:pt x="209" y="1"/>
                  </a:moveTo>
                  <a:cubicBezTo>
                    <a:pt x="100" y="1"/>
                    <a:pt x="34" y="17"/>
                    <a:pt x="34" y="51"/>
                  </a:cubicBezTo>
                  <a:cubicBezTo>
                    <a:pt x="0" y="117"/>
                    <a:pt x="267" y="217"/>
                    <a:pt x="601" y="284"/>
                  </a:cubicBezTo>
                  <a:cubicBezTo>
                    <a:pt x="767" y="301"/>
                    <a:pt x="918" y="309"/>
                    <a:pt x="1030" y="309"/>
                  </a:cubicBezTo>
                  <a:cubicBezTo>
                    <a:pt x="1143" y="309"/>
                    <a:pt x="1218" y="301"/>
                    <a:pt x="1234" y="284"/>
                  </a:cubicBezTo>
                  <a:cubicBezTo>
                    <a:pt x="1234" y="217"/>
                    <a:pt x="968" y="117"/>
                    <a:pt x="634" y="51"/>
                  </a:cubicBezTo>
                  <a:cubicBezTo>
                    <a:pt x="467" y="17"/>
                    <a:pt x="317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 rot="1903076">
              <a:off x="1054589" y="2471542"/>
              <a:ext cx="474672" cy="1956120"/>
            </a:xfrm>
            <a:custGeom>
              <a:avLst/>
              <a:gdLst/>
              <a:ahLst/>
              <a:cxnLst/>
              <a:rect l="l" t="t" r="r" b="b"/>
              <a:pathLst>
                <a:path w="26986" h="107478" extrusionOk="0">
                  <a:moveTo>
                    <a:pt x="12075" y="1"/>
                  </a:moveTo>
                  <a:cubicBezTo>
                    <a:pt x="10541" y="1"/>
                    <a:pt x="9140" y="902"/>
                    <a:pt x="8473" y="2269"/>
                  </a:cubicBezTo>
                  <a:lnTo>
                    <a:pt x="2635" y="13344"/>
                  </a:lnTo>
                  <a:cubicBezTo>
                    <a:pt x="901" y="16580"/>
                    <a:pt x="0" y="20215"/>
                    <a:pt x="0" y="23918"/>
                  </a:cubicBezTo>
                  <a:lnTo>
                    <a:pt x="0" y="100907"/>
                  </a:lnTo>
                  <a:lnTo>
                    <a:pt x="10274" y="107478"/>
                  </a:lnTo>
                  <a:lnTo>
                    <a:pt x="17379" y="107478"/>
                  </a:lnTo>
                  <a:lnTo>
                    <a:pt x="26986" y="100907"/>
                  </a:lnTo>
                  <a:lnTo>
                    <a:pt x="26986" y="24252"/>
                  </a:lnTo>
                  <a:cubicBezTo>
                    <a:pt x="26986" y="20716"/>
                    <a:pt x="26119" y="17213"/>
                    <a:pt x="24551" y="14078"/>
                  </a:cubicBezTo>
                  <a:lnTo>
                    <a:pt x="18580" y="2203"/>
                  </a:lnTo>
                  <a:cubicBezTo>
                    <a:pt x="17879" y="868"/>
                    <a:pt x="16512" y="1"/>
                    <a:pt x="15011" y="1"/>
                  </a:cubicBezTo>
                  <a:close/>
                </a:path>
              </a:pathLst>
            </a:custGeom>
            <a:solidFill>
              <a:srgbClr val="F5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123;p13"/>
            <p:cNvSpPr/>
            <p:nvPr/>
          </p:nvSpPr>
          <p:spPr>
            <a:xfrm rot="1903076">
              <a:off x="513390" y="307609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1903076">
              <a:off x="1303964" y="356470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 rot="1903076">
              <a:off x="513390" y="307609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rot="1903076">
              <a:off x="1303964" y="3564708"/>
              <a:ext cx="454743" cy="836608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 rot="1903076">
              <a:off x="1218978" y="2920315"/>
              <a:ext cx="4714" cy="462649"/>
            </a:xfrm>
            <a:custGeom>
              <a:avLst/>
              <a:gdLst/>
              <a:ahLst/>
              <a:cxnLst/>
              <a:rect l="l" t="t" r="r" b="b"/>
              <a:pathLst>
                <a:path w="268" h="25420" extrusionOk="0">
                  <a:moveTo>
                    <a:pt x="134" y="1"/>
                  </a:moveTo>
                  <a:cubicBezTo>
                    <a:pt x="68" y="1"/>
                    <a:pt x="1" y="5705"/>
                    <a:pt x="1" y="12710"/>
                  </a:cubicBezTo>
                  <a:cubicBezTo>
                    <a:pt x="1" y="19715"/>
                    <a:pt x="68" y="25419"/>
                    <a:pt x="134" y="25419"/>
                  </a:cubicBezTo>
                  <a:cubicBezTo>
                    <a:pt x="168" y="25419"/>
                    <a:pt x="268" y="19682"/>
                    <a:pt x="268" y="12710"/>
                  </a:cubicBezTo>
                  <a:cubicBezTo>
                    <a:pt x="268" y="5705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 rot="1903076">
              <a:off x="1387634" y="2827753"/>
              <a:ext cx="4714" cy="41915"/>
            </a:xfrm>
            <a:custGeom>
              <a:avLst/>
              <a:gdLst/>
              <a:ahLst/>
              <a:cxnLst/>
              <a:rect l="l" t="t" r="r" b="b"/>
              <a:pathLst>
                <a:path w="268" h="2303" extrusionOk="0">
                  <a:moveTo>
                    <a:pt x="134" y="0"/>
                  </a:moveTo>
                  <a:cubicBezTo>
                    <a:pt x="34" y="367"/>
                    <a:pt x="1" y="768"/>
                    <a:pt x="34" y="1135"/>
                  </a:cubicBezTo>
                  <a:cubicBezTo>
                    <a:pt x="1" y="1535"/>
                    <a:pt x="34" y="1935"/>
                    <a:pt x="134" y="2302"/>
                  </a:cubicBezTo>
                  <a:cubicBezTo>
                    <a:pt x="234" y="1935"/>
                    <a:pt x="268" y="1535"/>
                    <a:pt x="234" y="1135"/>
                  </a:cubicBezTo>
                  <a:cubicBezTo>
                    <a:pt x="268" y="768"/>
                    <a:pt x="234" y="367"/>
                    <a:pt x="1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 rot="1903076">
              <a:off x="1494141" y="2537606"/>
              <a:ext cx="144358" cy="286580"/>
            </a:xfrm>
            <a:custGeom>
              <a:avLst/>
              <a:gdLst/>
              <a:ahLst/>
              <a:cxnLst/>
              <a:rect l="l" t="t" r="r" b="b"/>
              <a:pathLst>
                <a:path w="8207" h="15746" extrusionOk="0">
                  <a:moveTo>
                    <a:pt x="8139" y="0"/>
                  </a:moveTo>
                  <a:cubicBezTo>
                    <a:pt x="8089" y="0"/>
                    <a:pt x="6228" y="3524"/>
                    <a:pt x="4003" y="7840"/>
                  </a:cubicBezTo>
                  <a:cubicBezTo>
                    <a:pt x="1768" y="12176"/>
                    <a:pt x="0" y="15712"/>
                    <a:pt x="67" y="15745"/>
                  </a:cubicBezTo>
                  <a:cubicBezTo>
                    <a:pt x="67" y="15745"/>
                    <a:pt x="68" y="15746"/>
                    <a:pt x="68" y="15746"/>
                  </a:cubicBezTo>
                  <a:cubicBezTo>
                    <a:pt x="151" y="15746"/>
                    <a:pt x="1979" y="12256"/>
                    <a:pt x="4203" y="7940"/>
                  </a:cubicBezTo>
                  <a:cubicBezTo>
                    <a:pt x="6438" y="3570"/>
                    <a:pt x="8206" y="34"/>
                    <a:pt x="8140" y="1"/>
                  </a:cubicBezTo>
                  <a:cubicBezTo>
                    <a:pt x="8139" y="1"/>
                    <a:pt x="8139" y="0"/>
                    <a:pt x="81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 rot="1903076">
              <a:off x="504954" y="3280300"/>
              <a:ext cx="369662" cy="588922"/>
            </a:xfrm>
            <a:custGeom>
              <a:avLst/>
              <a:gdLst/>
              <a:ahLst/>
              <a:cxnLst/>
              <a:rect l="l" t="t" r="r" b="b"/>
              <a:pathLst>
                <a:path w="21016" h="32358" extrusionOk="0">
                  <a:moveTo>
                    <a:pt x="21015" y="1"/>
                  </a:moveTo>
                  <a:cubicBezTo>
                    <a:pt x="20982" y="34"/>
                    <a:pt x="20982" y="67"/>
                    <a:pt x="20982" y="101"/>
                  </a:cubicBezTo>
                  <a:cubicBezTo>
                    <a:pt x="20948" y="167"/>
                    <a:pt x="20948" y="234"/>
                    <a:pt x="20915" y="367"/>
                  </a:cubicBezTo>
                  <a:cubicBezTo>
                    <a:pt x="20882" y="501"/>
                    <a:pt x="20848" y="668"/>
                    <a:pt x="20815" y="834"/>
                  </a:cubicBezTo>
                  <a:cubicBezTo>
                    <a:pt x="20748" y="1068"/>
                    <a:pt x="20681" y="1268"/>
                    <a:pt x="20615" y="1502"/>
                  </a:cubicBezTo>
                  <a:cubicBezTo>
                    <a:pt x="20214" y="2836"/>
                    <a:pt x="19681" y="4137"/>
                    <a:pt x="18947" y="5338"/>
                  </a:cubicBezTo>
                  <a:cubicBezTo>
                    <a:pt x="17879" y="7139"/>
                    <a:pt x="16645" y="8807"/>
                    <a:pt x="15211" y="10308"/>
                  </a:cubicBezTo>
                  <a:cubicBezTo>
                    <a:pt x="13610" y="12042"/>
                    <a:pt x="11708" y="13810"/>
                    <a:pt x="9707" y="15645"/>
                  </a:cubicBezTo>
                  <a:cubicBezTo>
                    <a:pt x="7806" y="17380"/>
                    <a:pt x="6104" y="19281"/>
                    <a:pt x="4570" y="21349"/>
                  </a:cubicBezTo>
                  <a:cubicBezTo>
                    <a:pt x="3936" y="22250"/>
                    <a:pt x="3302" y="23217"/>
                    <a:pt x="2769" y="24185"/>
                  </a:cubicBezTo>
                  <a:cubicBezTo>
                    <a:pt x="2302" y="25018"/>
                    <a:pt x="1868" y="25919"/>
                    <a:pt x="1468" y="26820"/>
                  </a:cubicBezTo>
                  <a:cubicBezTo>
                    <a:pt x="934" y="28121"/>
                    <a:pt x="534" y="29455"/>
                    <a:pt x="234" y="30856"/>
                  </a:cubicBezTo>
                  <a:cubicBezTo>
                    <a:pt x="133" y="31323"/>
                    <a:pt x="67" y="31723"/>
                    <a:pt x="33" y="31990"/>
                  </a:cubicBezTo>
                  <a:lnTo>
                    <a:pt x="0" y="32257"/>
                  </a:lnTo>
                  <a:cubicBezTo>
                    <a:pt x="0" y="32290"/>
                    <a:pt x="0" y="32324"/>
                    <a:pt x="0" y="32357"/>
                  </a:cubicBezTo>
                  <a:cubicBezTo>
                    <a:pt x="0" y="32324"/>
                    <a:pt x="33" y="32290"/>
                    <a:pt x="33" y="32257"/>
                  </a:cubicBezTo>
                  <a:lnTo>
                    <a:pt x="100" y="31990"/>
                  </a:lnTo>
                  <a:cubicBezTo>
                    <a:pt x="133" y="31723"/>
                    <a:pt x="200" y="31356"/>
                    <a:pt x="334" y="30856"/>
                  </a:cubicBezTo>
                  <a:cubicBezTo>
                    <a:pt x="634" y="29488"/>
                    <a:pt x="1101" y="28154"/>
                    <a:pt x="1635" y="26886"/>
                  </a:cubicBezTo>
                  <a:cubicBezTo>
                    <a:pt x="2035" y="25986"/>
                    <a:pt x="2468" y="25119"/>
                    <a:pt x="2935" y="24285"/>
                  </a:cubicBezTo>
                  <a:cubicBezTo>
                    <a:pt x="3503" y="23317"/>
                    <a:pt x="4103" y="22383"/>
                    <a:pt x="4770" y="21483"/>
                  </a:cubicBezTo>
                  <a:cubicBezTo>
                    <a:pt x="6271" y="19414"/>
                    <a:pt x="8006" y="17513"/>
                    <a:pt x="9874" y="15812"/>
                  </a:cubicBezTo>
                  <a:cubicBezTo>
                    <a:pt x="11875" y="13977"/>
                    <a:pt x="13777" y="12209"/>
                    <a:pt x="15378" y="10441"/>
                  </a:cubicBezTo>
                  <a:cubicBezTo>
                    <a:pt x="16812" y="8907"/>
                    <a:pt x="18046" y="7239"/>
                    <a:pt x="19080" y="5404"/>
                  </a:cubicBezTo>
                  <a:cubicBezTo>
                    <a:pt x="19814" y="4170"/>
                    <a:pt x="20348" y="2869"/>
                    <a:pt x="20715" y="1502"/>
                  </a:cubicBezTo>
                  <a:cubicBezTo>
                    <a:pt x="20782" y="1301"/>
                    <a:pt x="20815" y="1068"/>
                    <a:pt x="20882" y="868"/>
                  </a:cubicBezTo>
                  <a:lnTo>
                    <a:pt x="20948" y="401"/>
                  </a:lnTo>
                  <a:cubicBezTo>
                    <a:pt x="20982" y="267"/>
                    <a:pt x="21015" y="167"/>
                    <a:pt x="21015" y="101"/>
                  </a:cubicBezTo>
                  <a:cubicBezTo>
                    <a:pt x="21015" y="67"/>
                    <a:pt x="21015" y="34"/>
                    <a:pt x="2101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 rot="1903076">
              <a:off x="1444875" y="2844565"/>
              <a:ext cx="249965" cy="177889"/>
            </a:xfrm>
            <a:custGeom>
              <a:avLst/>
              <a:gdLst/>
              <a:ahLst/>
              <a:cxnLst/>
              <a:rect l="l" t="t" r="r" b="b"/>
              <a:pathLst>
                <a:path w="14211" h="9774" extrusionOk="0">
                  <a:moveTo>
                    <a:pt x="4870" y="0"/>
                  </a:moveTo>
                  <a:cubicBezTo>
                    <a:pt x="2168" y="0"/>
                    <a:pt x="0" y="2202"/>
                    <a:pt x="0" y="4904"/>
                  </a:cubicBezTo>
                  <a:cubicBezTo>
                    <a:pt x="0" y="7606"/>
                    <a:pt x="2168" y="9774"/>
                    <a:pt x="4870" y="9774"/>
                  </a:cubicBezTo>
                  <a:lnTo>
                    <a:pt x="9340" y="9774"/>
                  </a:lnTo>
                  <a:cubicBezTo>
                    <a:pt x="12042" y="9774"/>
                    <a:pt x="14210" y="7606"/>
                    <a:pt x="14210" y="4904"/>
                  </a:cubicBezTo>
                  <a:cubicBezTo>
                    <a:pt x="14210" y="2202"/>
                    <a:pt x="12042" y="0"/>
                    <a:pt x="9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 rot="1903076">
              <a:off x="630471" y="4151822"/>
              <a:ext cx="474672" cy="168789"/>
            </a:xfrm>
            <a:custGeom>
              <a:avLst/>
              <a:gdLst/>
              <a:ahLst/>
              <a:cxnLst/>
              <a:rect l="l" t="t" r="r" b="b"/>
              <a:pathLst>
                <a:path w="26986" h="9274" extrusionOk="0">
                  <a:moveTo>
                    <a:pt x="0" y="1"/>
                  </a:moveTo>
                  <a:lnTo>
                    <a:pt x="0" y="2703"/>
                  </a:lnTo>
                  <a:lnTo>
                    <a:pt x="10274" y="9274"/>
                  </a:lnTo>
                  <a:lnTo>
                    <a:pt x="17379" y="9274"/>
                  </a:lnTo>
                  <a:lnTo>
                    <a:pt x="26986" y="2703"/>
                  </a:lnTo>
                  <a:lnTo>
                    <a:pt x="269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089531" y="2469150"/>
              <a:ext cx="120900" cy="1209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2070316" y="1938522"/>
              <a:ext cx="159300" cy="159300"/>
            </a:xfrm>
            <a:prstGeom prst="ellipse">
              <a:avLst/>
            </a:prstGeom>
            <a:solidFill>
              <a:srgbClr val="D6D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212820" y="3135660"/>
              <a:ext cx="223500" cy="223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1827451" y="4304077"/>
              <a:ext cx="159300" cy="159300"/>
            </a:xfrm>
            <a:prstGeom prst="ellipse">
              <a:avLst/>
            </a:pr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13"/>
          <p:cNvSpPr txBox="1"/>
          <p:nvPr/>
        </p:nvSpPr>
        <p:spPr>
          <a:xfrm>
            <a:off x="5935950" y="2054300"/>
            <a:ext cx="1062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Fredoka One"/>
                <a:ea typeface="Fredoka One"/>
                <a:cs typeface="Fredoka One"/>
                <a:sym typeface="Fredoka One"/>
              </a:rPr>
              <a:t>#160</a:t>
            </a:r>
            <a:endParaRPr sz="1900" dirty="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4905F5-EE20-C9E9-BCA9-5C7100DE3AC0}"/>
              </a:ext>
            </a:extLst>
          </p:cNvPr>
          <p:cNvSpPr/>
          <p:nvPr/>
        </p:nvSpPr>
        <p:spPr>
          <a:xfrm>
            <a:off x="1051560" y="1653553"/>
            <a:ext cx="3230880" cy="3134193"/>
          </a:xfrm>
          <a:prstGeom prst="roundRect">
            <a:avLst>
              <a:gd name="adj" fmla="val 3509"/>
            </a:avLst>
          </a:prstGeom>
          <a:solidFill>
            <a:srgbClr val="ECF3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333D59-9A13-571A-B83B-3B87300D5747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186;p16">
            <a:extLst>
              <a:ext uri="{FF2B5EF4-FFF2-40B4-BE49-F238E27FC236}">
                <a16:creationId xmlns:a16="http://schemas.microsoft.com/office/drawing/2014/main" id="{1F0EB759-7B1E-EDA7-9F93-0DFAE8B75746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Initial Pseudcode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D26FA-4E6C-A0B8-1E53-54F960C5C531}"/>
              </a:ext>
            </a:extLst>
          </p:cNvPr>
          <p:cNvSpPr txBox="1"/>
          <p:nvPr/>
        </p:nvSpPr>
        <p:spPr>
          <a:xfrm>
            <a:off x="1191055" y="1779985"/>
            <a:ext cx="293028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Initialize</a:t>
            </a: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        Close claws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        Enable servos</a:t>
            </a:r>
          </a:p>
          <a:p>
            <a:endParaRPr lang="en-US" sz="5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Wait for light</a:t>
            </a: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Open claw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Drive forward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Close claw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Rotate claw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Rotate 90° to the right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Drive forward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Rotate to the right (to get rings on)</a:t>
            </a:r>
          </a:p>
          <a:p>
            <a:endParaRPr lang="en-US" sz="300" dirty="0">
              <a:solidFill>
                <a:schemeClr val="accent1">
                  <a:lumMod val="50000"/>
                </a:schemeClr>
              </a:solidFill>
              <a:latin typeface="Raleway" pitchFamily="2" charset="0"/>
            </a:endParaRPr>
          </a:p>
          <a:p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Raleway" pitchFamily="2" charset="0"/>
              </a:rPr>
              <a:t>Stop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95765E-2421-A9E5-BB2B-C0B8C1747DC9}"/>
              </a:ext>
            </a:extLst>
          </p:cNvPr>
          <p:cNvGrpSpPr/>
          <p:nvPr/>
        </p:nvGrpSpPr>
        <p:grpSpPr>
          <a:xfrm>
            <a:off x="986850" y="1210339"/>
            <a:ext cx="1647977" cy="307777"/>
            <a:chOff x="3715654" y="1081671"/>
            <a:chExt cx="1647977" cy="30777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15D7C34-B5E5-B017-7F72-19E03E18719B}"/>
                </a:ext>
              </a:extLst>
            </p:cNvPr>
            <p:cNvSpPr/>
            <p:nvPr/>
          </p:nvSpPr>
          <p:spPr>
            <a:xfrm>
              <a:off x="3780364" y="1101702"/>
              <a:ext cx="1583267" cy="2692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743D2D-1D94-BCA3-3AED-465C23D00B37}"/>
                </a:ext>
              </a:extLst>
            </p:cNvPr>
            <p:cNvSpPr txBox="1"/>
            <p:nvPr/>
          </p:nvSpPr>
          <p:spPr>
            <a:xfrm>
              <a:off x="3715654" y="1081671"/>
              <a:ext cx="134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Fredoka One" panose="02000000000000000000" pitchFamily="2" charset="0"/>
                </a:rPr>
                <a:t>Roomba Bot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8553AE-DCDE-AC28-B6BF-933F31F69129}"/>
              </a:ext>
            </a:extLst>
          </p:cNvPr>
          <p:cNvSpPr/>
          <p:nvPr/>
        </p:nvSpPr>
        <p:spPr>
          <a:xfrm>
            <a:off x="4861560" y="1653553"/>
            <a:ext cx="3230880" cy="3134193"/>
          </a:xfrm>
          <a:prstGeom prst="roundRect">
            <a:avLst>
              <a:gd name="adj" fmla="val 3509"/>
            </a:avLst>
          </a:prstGeom>
          <a:solidFill>
            <a:srgbClr val="FDD3C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26A4A-7719-5140-819C-42025BC8098F}"/>
              </a:ext>
            </a:extLst>
          </p:cNvPr>
          <p:cNvSpPr txBox="1"/>
          <p:nvPr/>
        </p:nvSpPr>
        <p:spPr>
          <a:xfrm>
            <a:off x="5022657" y="1679958"/>
            <a:ext cx="29302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Initialize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        Enable servos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        Move servo to ground 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Wait for light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Drive forward and find black line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Rotate 90° to the right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Line follow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Servo control (raise arm) 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Servo control (lower arm)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Rotate 180°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Line follow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Rotate 90° to the left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Drive forward</a:t>
            </a:r>
          </a:p>
          <a:p>
            <a:endParaRPr lang="en-US" sz="200" dirty="0">
              <a:solidFill>
                <a:srgbClr val="A80000"/>
              </a:solidFill>
              <a:latin typeface="Raleway" pitchFamily="2" charset="0"/>
            </a:endParaRPr>
          </a:p>
          <a:p>
            <a:r>
              <a:rPr lang="en-US" sz="1200" dirty="0">
                <a:solidFill>
                  <a:srgbClr val="A80000"/>
                </a:solidFill>
                <a:latin typeface="Raleway" pitchFamily="2" charset="0"/>
              </a:rPr>
              <a:t>Stop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43CF77-2F2F-92DB-C8DD-179612DCBCF7}"/>
              </a:ext>
            </a:extLst>
          </p:cNvPr>
          <p:cNvGrpSpPr/>
          <p:nvPr/>
        </p:nvGrpSpPr>
        <p:grpSpPr>
          <a:xfrm>
            <a:off x="4796850" y="1210339"/>
            <a:ext cx="1647977" cy="307777"/>
            <a:chOff x="3715654" y="1081671"/>
            <a:chExt cx="1647977" cy="307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60FA274-DE10-AF9A-E781-97B2EB2ABCE6}"/>
                </a:ext>
              </a:extLst>
            </p:cNvPr>
            <p:cNvSpPr/>
            <p:nvPr/>
          </p:nvSpPr>
          <p:spPr>
            <a:xfrm>
              <a:off x="3780364" y="1101702"/>
              <a:ext cx="1583267" cy="269225"/>
            </a:xfrm>
            <a:prstGeom prst="roundRect">
              <a:avLst/>
            </a:prstGeom>
            <a:solidFill>
              <a:srgbClr val="F87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905BC5-AE42-767F-BF92-E3AA423B2BB4}"/>
                </a:ext>
              </a:extLst>
            </p:cNvPr>
            <p:cNvSpPr txBox="1"/>
            <p:nvPr/>
          </p:nvSpPr>
          <p:spPr>
            <a:xfrm>
              <a:off x="3715654" y="1081671"/>
              <a:ext cx="1482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Bulldozer Bot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754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C9150-6059-BDC6-F4DD-21927BAC55A2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186;p16">
            <a:extLst>
              <a:ext uri="{FF2B5EF4-FFF2-40B4-BE49-F238E27FC236}">
                <a16:creationId xmlns:a16="http://schemas.microsoft.com/office/drawing/2014/main" id="{E4FC282A-A4F9-0A69-7848-4746282C2E9A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Mid GCER Game Strategy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55DEE-046F-87A0-67BC-ECB17424D551}"/>
              </a:ext>
            </a:extLst>
          </p:cNvPr>
          <p:cNvGrpSpPr/>
          <p:nvPr/>
        </p:nvGrpSpPr>
        <p:grpSpPr>
          <a:xfrm>
            <a:off x="742816" y="1456243"/>
            <a:ext cx="3129456" cy="1308792"/>
            <a:chOff x="898634" y="1402877"/>
            <a:chExt cx="3129456" cy="13087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99F0EE-4391-DF25-B6CD-B8BAE30D7919}"/>
                </a:ext>
              </a:extLst>
            </p:cNvPr>
            <p:cNvSpPr/>
            <p:nvPr/>
          </p:nvSpPr>
          <p:spPr>
            <a:xfrm>
              <a:off x="898635" y="1408950"/>
              <a:ext cx="3129455" cy="1302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18A201-1C4A-885B-AEB1-6ABE62013996}"/>
                </a:ext>
              </a:extLst>
            </p:cNvPr>
            <p:cNvSpPr/>
            <p:nvPr/>
          </p:nvSpPr>
          <p:spPr>
            <a:xfrm>
              <a:off x="898634" y="1402877"/>
              <a:ext cx="3129456" cy="4338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68845-65CF-35FE-911B-C688A8115BDA}"/>
                </a:ext>
              </a:extLst>
            </p:cNvPr>
            <p:cNvSpPr txBox="1"/>
            <p:nvPr/>
          </p:nvSpPr>
          <p:spPr>
            <a:xfrm>
              <a:off x="1633475" y="1465891"/>
              <a:ext cx="1659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Roomba Bot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BF055-70A6-A136-ABB9-D03AAEB5C103}"/>
                </a:ext>
              </a:extLst>
            </p:cNvPr>
            <p:cNvSpPr txBox="1"/>
            <p:nvPr/>
          </p:nvSpPr>
          <p:spPr>
            <a:xfrm>
              <a:off x="1245476" y="2014377"/>
              <a:ext cx="24357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Raleway" pitchFamily="2" charset="0"/>
                </a:rPr>
                <a:t>Get 3 rings onto horizontal electrophoresis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FCEEC9-61A5-CF41-164E-03F6FBF30318}"/>
              </a:ext>
            </a:extLst>
          </p:cNvPr>
          <p:cNvGrpSpPr/>
          <p:nvPr/>
        </p:nvGrpSpPr>
        <p:grpSpPr>
          <a:xfrm>
            <a:off x="648223" y="3034473"/>
            <a:ext cx="3224049" cy="1647887"/>
            <a:chOff x="804041" y="1402877"/>
            <a:chExt cx="3224049" cy="16478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25AF78-CBA6-184E-DDA7-E3DF7201A7ED}"/>
                </a:ext>
              </a:extLst>
            </p:cNvPr>
            <p:cNvSpPr/>
            <p:nvPr/>
          </p:nvSpPr>
          <p:spPr>
            <a:xfrm>
              <a:off x="898635" y="1408950"/>
              <a:ext cx="3129455" cy="1641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1505E6-7A97-B094-A422-0535B2AD07F6}"/>
                </a:ext>
              </a:extLst>
            </p:cNvPr>
            <p:cNvSpPr/>
            <p:nvPr/>
          </p:nvSpPr>
          <p:spPr>
            <a:xfrm>
              <a:off x="898634" y="1402877"/>
              <a:ext cx="3129456" cy="433806"/>
            </a:xfrm>
            <a:prstGeom prst="rect">
              <a:avLst/>
            </a:prstGeom>
            <a:solidFill>
              <a:srgbClr val="F87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71AC24-1A6A-E987-F595-57E60C513543}"/>
                </a:ext>
              </a:extLst>
            </p:cNvPr>
            <p:cNvSpPr txBox="1"/>
            <p:nvPr/>
          </p:nvSpPr>
          <p:spPr>
            <a:xfrm>
              <a:off x="1633475" y="1465891"/>
              <a:ext cx="1659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Bulldozer Bot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41A88C-2174-C9EE-3C5F-756499769905}"/>
                </a:ext>
              </a:extLst>
            </p:cNvPr>
            <p:cNvSpPr txBox="1"/>
            <p:nvPr/>
          </p:nvSpPr>
          <p:spPr>
            <a:xfrm>
              <a:off x="804041" y="1946247"/>
              <a:ext cx="3224049" cy="99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Get poms into the transporter </a:t>
              </a:r>
            </a:p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Drag transporter to PCR machine </a:t>
              </a:r>
            </a:p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Release tennis balls</a:t>
              </a:r>
            </a:p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Drag everything to starting box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568937-4C76-E1EE-6A38-23DA0928E01E}"/>
              </a:ext>
            </a:extLst>
          </p:cNvPr>
          <p:cNvGrpSpPr/>
          <p:nvPr/>
        </p:nvGrpSpPr>
        <p:grpSpPr>
          <a:xfrm>
            <a:off x="4196253" y="1820731"/>
            <a:ext cx="4532018" cy="2382138"/>
            <a:chOff x="4196253" y="1820731"/>
            <a:chExt cx="4532018" cy="238213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4922559-D25B-DA89-6C01-D1E977B958ED}"/>
                </a:ext>
              </a:extLst>
            </p:cNvPr>
            <p:cNvGrpSpPr/>
            <p:nvPr/>
          </p:nvGrpSpPr>
          <p:grpSpPr>
            <a:xfrm>
              <a:off x="4196253" y="1820731"/>
              <a:ext cx="4532018" cy="2382138"/>
              <a:chOff x="4119480" y="1775626"/>
              <a:chExt cx="4704813" cy="2472963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3402DF9-2B11-7A00-D71C-8CB1161C8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9480" y="1775626"/>
                <a:ext cx="4704813" cy="2472963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A06BBCB-54EB-AEC1-DADE-F2BD46E33255}"/>
                  </a:ext>
                </a:extLst>
              </p:cNvPr>
              <p:cNvSpPr/>
              <p:nvPr/>
            </p:nvSpPr>
            <p:spPr>
              <a:xfrm>
                <a:off x="4351283" y="3146146"/>
                <a:ext cx="795528" cy="228600"/>
              </a:xfrm>
              <a:prstGeom prst="roundRect">
                <a:avLst>
                  <a:gd name="adj" fmla="val 37665"/>
                </a:avLst>
              </a:prstGeom>
              <a:solidFill>
                <a:srgbClr val="F54541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98A5BBB-3F33-9190-7282-7BF4CC242A1F}"/>
                  </a:ext>
                </a:extLst>
              </p:cNvPr>
              <p:cNvSpPr/>
              <p:nvPr/>
            </p:nvSpPr>
            <p:spPr>
              <a:xfrm>
                <a:off x="5524812" y="3146146"/>
                <a:ext cx="2601857" cy="228600"/>
              </a:xfrm>
              <a:prstGeom prst="roundRect">
                <a:avLst>
                  <a:gd name="adj" fmla="val 31938"/>
                </a:avLst>
              </a:prstGeom>
              <a:solidFill>
                <a:srgbClr val="F54541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0E246F72-DF31-22F0-A21A-CAA0FE509C9D}"/>
                  </a:ext>
                </a:extLst>
              </p:cNvPr>
              <p:cNvSpPr/>
              <p:nvPr/>
            </p:nvSpPr>
            <p:spPr>
              <a:xfrm>
                <a:off x="5110130" y="3065558"/>
                <a:ext cx="445163" cy="528846"/>
              </a:xfrm>
              <a:prstGeom prst="roundRect">
                <a:avLst>
                  <a:gd name="adj" fmla="val 50000"/>
                </a:avLst>
              </a:prstGeom>
              <a:solidFill>
                <a:srgbClr val="00A6F0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638087E6-FA43-0E63-A2F8-615D935ADE67}"/>
                  </a:ext>
                </a:extLst>
              </p:cNvPr>
              <p:cNvSpPr/>
              <p:nvPr/>
            </p:nvSpPr>
            <p:spPr>
              <a:xfrm>
                <a:off x="5402580" y="3870960"/>
                <a:ext cx="601980" cy="304800"/>
              </a:xfrm>
              <a:prstGeom prst="roundRect">
                <a:avLst>
                  <a:gd name="adj" fmla="val 34167"/>
                </a:avLst>
              </a:prstGeom>
              <a:solidFill>
                <a:srgbClr val="00A6F0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4F343719-D6DC-05E7-F83E-0DC304E444D9}"/>
                  </a:ext>
                </a:extLst>
              </p:cNvPr>
              <p:cNvSpPr/>
              <p:nvPr/>
            </p:nvSpPr>
            <p:spPr>
              <a:xfrm>
                <a:off x="8064854" y="2933700"/>
                <a:ext cx="591466" cy="637844"/>
              </a:xfrm>
              <a:prstGeom prst="roundRect">
                <a:avLst/>
              </a:prstGeom>
              <a:solidFill>
                <a:srgbClr val="F54541">
                  <a:alpha val="26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A1DBAD6C-F2CA-F9F7-EA51-B42646117624}"/>
                </a:ext>
              </a:extLst>
            </p:cNvPr>
            <p:cNvSpPr/>
            <p:nvPr/>
          </p:nvSpPr>
          <p:spPr>
            <a:xfrm>
              <a:off x="6172200" y="2002584"/>
              <a:ext cx="601980" cy="557602"/>
            </a:xfrm>
            <a:prstGeom prst="trapezoid">
              <a:avLst>
                <a:gd name="adj" fmla="val 6013"/>
              </a:avLst>
            </a:prstGeom>
            <a:solidFill>
              <a:srgbClr val="F54541">
                <a:alpha val="2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CB8F79B9-4B9A-4C63-DFF3-FB3B20A56265}"/>
              </a:ext>
            </a:extLst>
          </p:cNvPr>
          <p:cNvSpPr/>
          <p:nvPr/>
        </p:nvSpPr>
        <p:spPr>
          <a:xfrm>
            <a:off x="5112419" y="3710940"/>
            <a:ext cx="281709" cy="286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aleway" pitchFamily="2" charset="0"/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122D975-D38F-A872-5E42-461AA07BED1B}"/>
              </a:ext>
            </a:extLst>
          </p:cNvPr>
          <p:cNvSpPr/>
          <p:nvPr/>
        </p:nvSpPr>
        <p:spPr>
          <a:xfrm>
            <a:off x="4549908" y="3414610"/>
            <a:ext cx="281709" cy="286419"/>
          </a:xfrm>
          <a:prstGeom prst="ellipse">
            <a:avLst/>
          </a:prstGeom>
          <a:solidFill>
            <a:srgbClr val="F54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aleway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74197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135" y="1711005"/>
            <a:ext cx="3665535" cy="2749151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EBC5BF-AA1B-A2EA-C5DE-C945A4AF1A12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Google Shape;186;p16">
            <a:extLst>
              <a:ext uri="{FF2B5EF4-FFF2-40B4-BE49-F238E27FC236}">
                <a16:creationId xmlns:a16="http://schemas.microsoft.com/office/drawing/2014/main" id="{B26D7832-E972-F0DF-7158-D2AF029CD103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Mid GCER Design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3F9F70-28B5-AA11-E20E-B762EF88B0BD}"/>
              </a:ext>
            </a:extLst>
          </p:cNvPr>
          <p:cNvGrpSpPr/>
          <p:nvPr/>
        </p:nvGrpSpPr>
        <p:grpSpPr>
          <a:xfrm>
            <a:off x="717330" y="1203639"/>
            <a:ext cx="4151814" cy="3728351"/>
            <a:chOff x="717330" y="1289213"/>
            <a:chExt cx="4151814" cy="3728351"/>
          </a:xfrm>
        </p:grpSpPr>
        <p:pic>
          <p:nvPicPr>
            <p:cNvPr id="324" name="Google Shape;324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7330" y="1796579"/>
              <a:ext cx="3665535" cy="2749151"/>
            </a:xfrm>
            <a:prstGeom prst="rect">
              <a:avLst/>
            </a:prstGeom>
            <a:no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cxnSp>
          <p:nvCxnSpPr>
            <p:cNvPr id="325" name="Google Shape;325;p24"/>
            <p:cNvCxnSpPr>
              <a:cxnSpLocks/>
            </p:cNvCxnSpPr>
            <p:nvPr/>
          </p:nvCxnSpPr>
          <p:spPr>
            <a:xfrm flipV="1">
              <a:off x="2356945" y="3436883"/>
              <a:ext cx="0" cy="1215787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26" name="Google Shape;326;p24"/>
            <p:cNvCxnSpPr>
              <a:cxnSpLocks/>
            </p:cNvCxnSpPr>
            <p:nvPr/>
          </p:nvCxnSpPr>
          <p:spPr>
            <a:xfrm>
              <a:off x="3757344" y="1631731"/>
              <a:ext cx="0" cy="403433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327" name="Google Shape;327;p24"/>
            <p:cNvSpPr txBox="1"/>
            <p:nvPr/>
          </p:nvSpPr>
          <p:spPr>
            <a:xfrm>
              <a:off x="2645544" y="1289213"/>
              <a:ext cx="222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Servo</a:t>
              </a:r>
              <a:endParaRPr dirty="0"/>
            </a:p>
          </p:txBody>
        </p:sp>
        <p:sp>
          <p:nvSpPr>
            <p:cNvPr id="328" name="Google Shape;328;p24"/>
            <p:cNvSpPr txBox="1"/>
            <p:nvPr/>
          </p:nvSpPr>
          <p:spPr>
            <a:xfrm>
              <a:off x="1245145" y="4598856"/>
              <a:ext cx="222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Servo</a:t>
              </a:r>
              <a:endParaRPr dirty="0"/>
            </a:p>
          </p:txBody>
        </p:sp>
        <p:cxnSp>
          <p:nvCxnSpPr>
            <p:cNvPr id="16" name="Google Shape;326;p24">
              <a:extLst>
                <a:ext uri="{FF2B5EF4-FFF2-40B4-BE49-F238E27FC236}">
                  <a16:creationId xmlns:a16="http://schemas.microsoft.com/office/drawing/2014/main" id="{3656274D-8CB3-90AD-A32B-FAA07031D4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90497" y="3492062"/>
              <a:ext cx="678248" cy="1145534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8" name="Google Shape;327;p24">
              <a:extLst>
                <a:ext uri="{FF2B5EF4-FFF2-40B4-BE49-F238E27FC236}">
                  <a16:creationId xmlns:a16="http://schemas.microsoft.com/office/drawing/2014/main" id="{C31964B5-D412-A3E0-CABF-BA1B21DE2E05}"/>
                </a:ext>
              </a:extLst>
            </p:cNvPr>
            <p:cNvSpPr txBox="1"/>
            <p:nvPr/>
          </p:nvSpPr>
          <p:spPr>
            <a:xfrm>
              <a:off x="2372341" y="4602064"/>
              <a:ext cx="222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Support</a:t>
              </a:r>
              <a:endParaRPr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5F37D7-7000-89A8-85C9-39A1BA14C4A6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, worktable&#10;&#10;Description automatically generated">
            <a:extLst>
              <a:ext uri="{FF2B5EF4-FFF2-40B4-BE49-F238E27FC236}">
                <a16:creationId xmlns:a16="http://schemas.microsoft.com/office/drawing/2014/main" id="{D323BF8E-F741-2D1D-F27D-88542ADA7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874" y="1706514"/>
            <a:ext cx="3665446" cy="2749085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7" name="Google Shape;186;p16">
            <a:extLst>
              <a:ext uri="{FF2B5EF4-FFF2-40B4-BE49-F238E27FC236}">
                <a16:creationId xmlns:a16="http://schemas.microsoft.com/office/drawing/2014/main" id="{CEF25738-5A4A-1AAE-DC97-DD696DE07747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Mid GCER Design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EE65D1-AF11-882B-B333-9AA8D8E13B8B}"/>
              </a:ext>
            </a:extLst>
          </p:cNvPr>
          <p:cNvGrpSpPr/>
          <p:nvPr/>
        </p:nvGrpSpPr>
        <p:grpSpPr>
          <a:xfrm>
            <a:off x="249193" y="1229708"/>
            <a:ext cx="5464726" cy="3666180"/>
            <a:chOff x="249193" y="1158763"/>
            <a:chExt cx="5464726" cy="36661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770C162-A0CA-E98A-9D04-EC52A5F0DF94}"/>
                </a:ext>
              </a:extLst>
            </p:cNvPr>
            <p:cNvGrpSpPr/>
            <p:nvPr/>
          </p:nvGrpSpPr>
          <p:grpSpPr>
            <a:xfrm>
              <a:off x="491682" y="1158763"/>
              <a:ext cx="5222237" cy="3326527"/>
              <a:chOff x="491682" y="1158763"/>
              <a:chExt cx="5222237" cy="332652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BDC50C1-76A0-9C1D-6CB1-A9243D072A99}"/>
                  </a:ext>
                </a:extLst>
              </p:cNvPr>
              <p:cNvGrpSpPr/>
              <p:nvPr/>
            </p:nvGrpSpPr>
            <p:grpSpPr>
              <a:xfrm>
                <a:off x="491682" y="1158763"/>
                <a:ext cx="3665446" cy="3225891"/>
                <a:chOff x="519816" y="1419415"/>
                <a:chExt cx="3673812" cy="3233254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9D2DF92-E33E-F5DB-8AF2-C1BBF0A4E7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9816" y="1897310"/>
                  <a:ext cx="3673812" cy="2755359"/>
                </a:xfrm>
                <a:prstGeom prst="rect">
                  <a:avLst/>
                </a:prstGeom>
                <a:ln w="285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</p:pic>
            <p:cxnSp>
              <p:nvCxnSpPr>
                <p:cNvPr id="10" name="Google Shape;326;p24">
                  <a:extLst>
                    <a:ext uri="{FF2B5EF4-FFF2-40B4-BE49-F238E27FC236}">
                      <a16:creationId xmlns:a16="http://schemas.microsoft.com/office/drawing/2014/main" id="{CBF954B5-E8C0-885B-1934-A93755933E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6233" y="1772520"/>
                  <a:ext cx="0" cy="87753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2C5FF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  <p:sp>
              <p:nvSpPr>
                <p:cNvPr id="11" name="Google Shape;327;p24">
                  <a:extLst>
                    <a:ext uri="{FF2B5EF4-FFF2-40B4-BE49-F238E27FC236}">
                      <a16:creationId xmlns:a16="http://schemas.microsoft.com/office/drawing/2014/main" id="{514405B8-7960-209A-298C-60FCD0BF3DF9}"/>
                    </a:ext>
                  </a:extLst>
                </p:cNvPr>
                <p:cNvSpPr txBox="1"/>
                <p:nvPr/>
              </p:nvSpPr>
              <p:spPr>
                <a:xfrm>
                  <a:off x="1644433" y="1419415"/>
                  <a:ext cx="2223600" cy="415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500" dirty="0">
                      <a:solidFill>
                        <a:schemeClr val="accent1"/>
                      </a:solidFill>
                      <a:latin typeface="Fredoka One"/>
                      <a:ea typeface="Fredoka One"/>
                      <a:cs typeface="Fredoka One"/>
                      <a:sym typeface="Fredoka One"/>
                    </a:rPr>
                    <a:t>Arm</a:t>
                  </a:r>
                  <a:endParaRPr dirty="0"/>
                </a:p>
              </p:txBody>
            </p:sp>
          </p:grpSp>
          <p:sp>
            <p:nvSpPr>
              <p:cNvPr id="13" name="Google Shape;327;p24">
                <a:extLst>
                  <a:ext uri="{FF2B5EF4-FFF2-40B4-BE49-F238E27FC236}">
                    <a16:creationId xmlns:a16="http://schemas.microsoft.com/office/drawing/2014/main" id="{5F772F0A-07DE-83CC-91D9-62FC4690CEB9}"/>
                  </a:ext>
                </a:extLst>
              </p:cNvPr>
              <p:cNvSpPr txBox="1"/>
              <p:nvPr/>
            </p:nvSpPr>
            <p:spPr>
              <a:xfrm>
                <a:off x="3490319" y="2624632"/>
                <a:ext cx="22236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solidFill>
                      <a:schemeClr val="accent1"/>
                    </a:solidFill>
                    <a:latin typeface="Fredoka One"/>
                    <a:ea typeface="Fredoka One"/>
                    <a:cs typeface="Fredoka One"/>
                    <a:sym typeface="Fredoka One"/>
                  </a:rPr>
                  <a:t>Motor</a:t>
                </a:r>
                <a:endParaRPr dirty="0"/>
              </a:p>
            </p:txBody>
          </p:sp>
          <p:cxnSp>
            <p:nvCxnSpPr>
              <p:cNvPr id="14" name="Google Shape;326;p24">
                <a:extLst>
                  <a:ext uri="{FF2B5EF4-FFF2-40B4-BE49-F238E27FC236}">
                    <a16:creationId xmlns:a16="http://schemas.microsoft.com/office/drawing/2014/main" id="{6D24C078-6282-05A9-4490-F16905A457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86654" y="2842722"/>
                <a:ext cx="685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2C5FF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19" name="Google Shape;326;p24">
                <a:extLst>
                  <a:ext uri="{FF2B5EF4-FFF2-40B4-BE49-F238E27FC236}">
                    <a16:creationId xmlns:a16="http://schemas.microsoft.com/office/drawing/2014/main" id="{25C54582-8686-03C5-5E2E-9076BE9D75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58461" y="3814929"/>
                <a:ext cx="0" cy="67036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2C5FF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21" name="Google Shape;327;p24">
              <a:extLst>
                <a:ext uri="{FF2B5EF4-FFF2-40B4-BE49-F238E27FC236}">
                  <a16:creationId xmlns:a16="http://schemas.microsoft.com/office/drawing/2014/main" id="{7EACC432-F86C-24C1-FAAE-B0FEE72CF645}"/>
                </a:ext>
              </a:extLst>
            </p:cNvPr>
            <p:cNvSpPr txBox="1"/>
            <p:nvPr/>
          </p:nvSpPr>
          <p:spPr>
            <a:xfrm>
              <a:off x="249193" y="4410389"/>
              <a:ext cx="2218536" cy="414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Support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3067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16">
            <a:extLst>
              <a:ext uri="{FF2B5EF4-FFF2-40B4-BE49-F238E27FC236}">
                <a16:creationId xmlns:a16="http://schemas.microsoft.com/office/drawing/2014/main" id="{8BBF26F6-8B83-5996-E9DE-F990556D6CAC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Mid GCER Code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574E8F-9E07-FB37-A283-86692B228C91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551AF8-FA04-EECC-17C5-C16A7B7AC8CF}"/>
              </a:ext>
            </a:extLst>
          </p:cNvPr>
          <p:cNvGrpSpPr/>
          <p:nvPr/>
        </p:nvGrpSpPr>
        <p:grpSpPr>
          <a:xfrm>
            <a:off x="3780364" y="1120885"/>
            <a:ext cx="1583267" cy="307777"/>
            <a:chOff x="3780364" y="1078550"/>
            <a:chExt cx="1583267" cy="3077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2545936-B234-09EC-F967-9BF1FCB05136}"/>
                </a:ext>
              </a:extLst>
            </p:cNvPr>
            <p:cNvSpPr/>
            <p:nvPr/>
          </p:nvSpPr>
          <p:spPr>
            <a:xfrm>
              <a:off x="3780364" y="1101702"/>
              <a:ext cx="1583267" cy="2692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E4386-A624-AA66-2528-C530FC4A11B8}"/>
                </a:ext>
              </a:extLst>
            </p:cNvPr>
            <p:cNvSpPr txBox="1"/>
            <p:nvPr/>
          </p:nvSpPr>
          <p:spPr>
            <a:xfrm>
              <a:off x="3898797" y="1078550"/>
              <a:ext cx="134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Fredoka One" panose="02000000000000000000" pitchFamily="2" charset="0"/>
                </a:rPr>
                <a:t>Roomba Bot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08C379-08E9-616F-E16D-5E23E298EBD2}"/>
              </a:ext>
            </a:extLst>
          </p:cNvPr>
          <p:cNvGrpSpPr/>
          <p:nvPr/>
        </p:nvGrpSpPr>
        <p:grpSpPr>
          <a:xfrm>
            <a:off x="2851916" y="1587529"/>
            <a:ext cx="3440162" cy="3255754"/>
            <a:chOff x="900865" y="1598139"/>
            <a:chExt cx="3440162" cy="325575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508E7B-684E-F2B5-13B3-EFFF60775209}"/>
                </a:ext>
              </a:extLst>
            </p:cNvPr>
            <p:cNvSpPr/>
            <p:nvPr/>
          </p:nvSpPr>
          <p:spPr>
            <a:xfrm>
              <a:off x="900865" y="1598139"/>
              <a:ext cx="3440162" cy="3255754"/>
            </a:xfrm>
            <a:prstGeom prst="roundRect">
              <a:avLst>
                <a:gd name="adj" fmla="val 37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AFE38D-78C9-518E-0430-85ED9DE857D6}"/>
                </a:ext>
              </a:extLst>
            </p:cNvPr>
            <p:cNvSpPr txBox="1"/>
            <p:nvPr/>
          </p:nvSpPr>
          <p:spPr>
            <a:xfrm>
              <a:off x="986850" y="1659270"/>
              <a:ext cx="323373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def</a:t>
              </a:r>
              <a:r>
                <a:rPr lang="en-US" sz="1100" dirty="0">
                  <a:latin typeface="Raleway" pitchFamily="2" charset="0"/>
                </a:rPr>
                <a:t> 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main</a:t>
              </a:r>
              <a:r>
                <a:rPr lang="en-US" sz="1100" dirty="0">
                  <a:latin typeface="Raleway" pitchFamily="2" charset="0"/>
                </a:rPr>
                <a:t>():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#Roomba Setup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• • •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Back align with wall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back_align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Move claw into operating position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straighten_claw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claw_open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Set Roomba to Claw Position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drive_towards_rings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Reduce extraneous momentum</a:t>
              </a:r>
            </a:p>
            <a:p>
              <a:r>
                <a:rPr lang="en-US" sz="1100" dirty="0">
                  <a:latin typeface="Raleway" pitchFamily="2" charset="0"/>
                </a:rPr>
                <a:t>    stop(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50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Tighten claw around rings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claw_tighten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Rotate claw and Roomba to remove rings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left_rotate_servo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Align Roomba to rotation position 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drive_toward_cylinder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895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647D27-4894-9167-438B-D70559EF0F3A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86;p16">
            <a:extLst>
              <a:ext uri="{FF2B5EF4-FFF2-40B4-BE49-F238E27FC236}">
                <a16:creationId xmlns:a16="http://schemas.microsoft.com/office/drawing/2014/main" id="{728D080D-88A7-BCA3-940B-AE56DCDD07FC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Mid GCER Code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674A8B-B5D8-1D5E-01D0-B2F0F93C2BE5}"/>
              </a:ext>
            </a:extLst>
          </p:cNvPr>
          <p:cNvGrpSpPr/>
          <p:nvPr/>
        </p:nvGrpSpPr>
        <p:grpSpPr>
          <a:xfrm>
            <a:off x="3780364" y="1118770"/>
            <a:ext cx="1583267" cy="307777"/>
            <a:chOff x="3780364" y="1076435"/>
            <a:chExt cx="1583267" cy="3077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5E6399-98E8-A47D-5679-C7F4740D412A}"/>
                </a:ext>
              </a:extLst>
            </p:cNvPr>
            <p:cNvSpPr/>
            <p:nvPr/>
          </p:nvSpPr>
          <p:spPr>
            <a:xfrm>
              <a:off x="3780364" y="1101702"/>
              <a:ext cx="1583267" cy="269225"/>
            </a:xfrm>
            <a:prstGeom prst="roundRect">
              <a:avLst/>
            </a:prstGeom>
            <a:solidFill>
              <a:srgbClr val="F87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2A1DED-EDE0-E14E-F719-D64B82FB1D0E}"/>
                </a:ext>
              </a:extLst>
            </p:cNvPr>
            <p:cNvSpPr txBox="1"/>
            <p:nvPr/>
          </p:nvSpPr>
          <p:spPr>
            <a:xfrm>
              <a:off x="3888262" y="1076435"/>
              <a:ext cx="1367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Bulldozer Bot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86B8B8-25A4-FF95-B90D-C5A48B0D033A}"/>
              </a:ext>
            </a:extLst>
          </p:cNvPr>
          <p:cNvGrpSpPr/>
          <p:nvPr/>
        </p:nvGrpSpPr>
        <p:grpSpPr>
          <a:xfrm>
            <a:off x="4834505" y="1646024"/>
            <a:ext cx="3440161" cy="3213153"/>
            <a:chOff x="4883773" y="1612494"/>
            <a:chExt cx="3591647" cy="265439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02CE6D-93F0-4162-68A1-3E156A78D9F5}"/>
                </a:ext>
              </a:extLst>
            </p:cNvPr>
            <p:cNvSpPr/>
            <p:nvPr/>
          </p:nvSpPr>
          <p:spPr>
            <a:xfrm>
              <a:off x="4883773" y="1612494"/>
              <a:ext cx="3591647" cy="2654392"/>
            </a:xfrm>
            <a:prstGeom prst="roundRect">
              <a:avLst>
                <a:gd name="adj" fmla="val 37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8626F3-82C4-06FC-38F0-493549357D44}"/>
                </a:ext>
              </a:extLst>
            </p:cNvPr>
            <p:cNvSpPr txBox="1"/>
            <p:nvPr/>
          </p:nvSpPr>
          <p:spPr>
            <a:xfrm>
              <a:off x="5035257" y="1944070"/>
              <a:ext cx="3288677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def</a:t>
              </a:r>
              <a:r>
                <a:rPr lang="en-US" sz="1100" dirty="0">
                  <a:latin typeface="Raleway" pitchFamily="2" charset="0"/>
                </a:rPr>
                <a:t> </a:t>
              </a:r>
              <a:r>
                <a:rPr lang="en-US" sz="1100" dirty="0" err="1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line_follow</a:t>
              </a:r>
              <a:r>
                <a:rPr lang="en-US" sz="1100" dirty="0">
                  <a:latin typeface="Raleway" pitchFamily="2" charset="0"/>
                </a:rPr>
                <a:t> (time, sensor=TOPH_LEFT):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end_time</a:t>
              </a:r>
              <a:r>
                <a:rPr lang="en-US" sz="1100" dirty="0">
                  <a:latin typeface="Raleway" pitchFamily="2" charset="0"/>
                </a:rPr>
                <a:t> = </a:t>
              </a:r>
              <a:r>
                <a:rPr lang="en-US" sz="1100" dirty="0" err="1">
                  <a:latin typeface="Raleway" pitchFamily="2" charset="0"/>
                </a:rPr>
                <a:t>KIPR.seconds</a:t>
              </a:r>
              <a:r>
                <a:rPr lang="en-US" sz="1100" dirty="0">
                  <a:latin typeface="Raleway" pitchFamily="2" charset="0"/>
                </a:rPr>
                <a:t>() + time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while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 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 err="1">
                  <a:latin typeface="Raleway" pitchFamily="2" charset="0"/>
                </a:rPr>
                <a:t>KIPR.seconds</a:t>
              </a:r>
              <a:r>
                <a:rPr lang="en-US" sz="1100" dirty="0">
                  <a:latin typeface="Raleway" pitchFamily="2" charset="0"/>
                </a:rPr>
                <a:t>() &lt; </a:t>
              </a:r>
              <a:r>
                <a:rPr lang="en-US" sz="1100" dirty="0" err="1">
                  <a:latin typeface="Raleway" pitchFamily="2" charset="0"/>
                </a:rPr>
                <a:t>end_time</a:t>
              </a:r>
              <a:r>
                <a:rPr lang="en-US" sz="1100" dirty="0">
                  <a:latin typeface="Raleway" pitchFamily="2" charset="0"/>
                </a:rPr>
                <a:t>):</a:t>
              </a:r>
            </a:p>
            <a:p>
              <a:r>
                <a:rPr lang="en-US" sz="1100" dirty="0">
                  <a:latin typeface="Raleway" pitchFamily="2" charset="0"/>
                </a:rPr>
                <a:t>    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if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 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 err="1">
                  <a:latin typeface="Raleway" pitchFamily="2" charset="0"/>
                </a:rPr>
                <a:t>KIPR.analog</a:t>
              </a:r>
              <a:r>
                <a:rPr lang="en-US" sz="1100" dirty="0">
                  <a:latin typeface="Raleway" pitchFamily="2" charset="0"/>
                </a:rPr>
                <a:t>(sensor) &gt; BLACK):</a:t>
              </a:r>
            </a:p>
            <a:p>
              <a:r>
                <a:rPr lang="en-US" sz="1100" dirty="0">
                  <a:latin typeface="Raleway" pitchFamily="2" charset="0"/>
                </a:rPr>
                <a:t>        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if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 </a:t>
              </a:r>
              <a:r>
                <a:rPr lang="en-US" sz="1100" dirty="0">
                  <a:latin typeface="Raleway" pitchFamily="2" charset="0"/>
                </a:rPr>
                <a:t>(sensor == TOPH_LEFT):</a:t>
              </a:r>
            </a:p>
            <a:p>
              <a:r>
                <a:rPr lang="en-US" sz="1100" dirty="0">
                  <a:latin typeface="Raleway" pitchFamily="2" charset="0"/>
                </a:rPr>
                <a:t>            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37, 50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    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else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:</a:t>
              </a:r>
            </a:p>
            <a:p>
              <a:r>
                <a:rPr lang="en-US" sz="1100" dirty="0">
                  <a:latin typeface="Raleway" pitchFamily="2" charset="0"/>
                </a:rPr>
                <a:t>            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50, 37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else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:</a:t>
              </a:r>
            </a:p>
            <a:p>
              <a:r>
                <a:rPr lang="en-US" sz="1100" dirty="0">
                  <a:latin typeface="Raleway" pitchFamily="2" charset="0"/>
                </a:rPr>
                <a:t>        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if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 </a:t>
              </a:r>
              <a:r>
                <a:rPr lang="en-US" sz="1100" dirty="0">
                  <a:latin typeface="Raleway" pitchFamily="2" charset="0"/>
                </a:rPr>
                <a:t>(sensor == TOPH_LEFT):</a:t>
              </a:r>
            </a:p>
            <a:p>
              <a:r>
                <a:rPr lang="en-US" sz="1100" dirty="0">
                  <a:latin typeface="Raleway" pitchFamily="2" charset="0"/>
                </a:rPr>
                <a:t>            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50, 37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    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else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:</a:t>
              </a:r>
            </a:p>
            <a:p>
              <a:r>
                <a:rPr lang="en-US" sz="1100" dirty="0">
                  <a:latin typeface="Raleway" pitchFamily="2" charset="0"/>
                </a:rPr>
                <a:t>            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37, 50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93C6C7-2B1D-76DE-ACBF-C1A40832B10E}"/>
              </a:ext>
            </a:extLst>
          </p:cNvPr>
          <p:cNvGrpSpPr/>
          <p:nvPr/>
        </p:nvGrpSpPr>
        <p:grpSpPr>
          <a:xfrm>
            <a:off x="900865" y="1646025"/>
            <a:ext cx="3440162" cy="3213153"/>
            <a:chOff x="900865" y="1646025"/>
            <a:chExt cx="3440162" cy="321315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1CAB6FA-00A0-E936-03C6-91DB271C273B}"/>
                </a:ext>
              </a:extLst>
            </p:cNvPr>
            <p:cNvSpPr/>
            <p:nvPr/>
          </p:nvSpPr>
          <p:spPr>
            <a:xfrm>
              <a:off x="900865" y="1646025"/>
              <a:ext cx="3440162" cy="3213153"/>
            </a:xfrm>
            <a:prstGeom prst="roundRect">
              <a:avLst>
                <a:gd name="adj" fmla="val 37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8D9B89-FAC5-D962-2ADC-A9E4F9905476}"/>
                </a:ext>
              </a:extLst>
            </p:cNvPr>
            <p:cNvSpPr txBox="1"/>
            <p:nvPr/>
          </p:nvSpPr>
          <p:spPr>
            <a:xfrm>
              <a:off x="1014431" y="1683685"/>
              <a:ext cx="326648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def 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main</a:t>
              </a:r>
              <a:r>
                <a:rPr lang="en-US" sz="1100" dirty="0">
                  <a:latin typeface="Raleway" pitchFamily="2" charset="0"/>
                </a:rPr>
                <a:t>():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Align bot on line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go_to_black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100, 100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100, 0, 1400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Black line follow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line_follow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20500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Going to middle of game board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• • •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Rotate 90d to the left</a:t>
              </a:r>
            </a:p>
            <a:p>
              <a:r>
                <a:rPr lang="en-US" sz="1100" dirty="0">
                  <a:latin typeface="Raleway" pitchFamily="2" charset="0"/>
                </a:rPr>
                <a:t>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-25, 25, 3450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stop(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100</a:t>
              </a:r>
              <a:r>
                <a:rPr lang="en-US" sz="1100" dirty="0">
                  <a:latin typeface="Raleway" pitchFamily="2" charset="0"/>
                </a:rPr>
                <a:t>)        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Releasing tennis balls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Rotate 90d to the left</a:t>
              </a:r>
            </a:p>
            <a:p>
              <a:r>
                <a:rPr lang="en-US" sz="1100" dirty="0">
                  <a:latin typeface="Raleway" pitchFamily="2" charset="0"/>
                </a:rPr>
                <a:t>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-50, 50, 1200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while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 err="1">
                  <a:latin typeface="Raleway" pitchFamily="2" charset="0"/>
                </a:rPr>
                <a:t>KIPR.analog</a:t>
              </a:r>
              <a:r>
                <a:rPr lang="en-US" sz="1100" dirty="0">
                  <a:latin typeface="Raleway" pitchFamily="2" charset="0"/>
                </a:rPr>
                <a:t>(TOPH_RIGHT) &gt; BLACK):</a:t>
              </a:r>
            </a:p>
            <a:p>
              <a:r>
                <a:rPr lang="en-US" sz="1100" dirty="0">
                  <a:latin typeface="Raleway" pitchFamily="2" charset="0"/>
                </a:rPr>
                <a:t>    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0, 25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stop(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500</a:t>
              </a:r>
              <a:r>
                <a:rPr lang="en-US" sz="1100" dirty="0">
                  <a:latin typeface="Raleway" pitchFamily="2" charset="0"/>
                </a:rPr>
                <a:t>)            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line_follow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8000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97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C9150-6059-BDC6-F4DD-21927BAC55A2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186;p16">
            <a:extLst>
              <a:ext uri="{FF2B5EF4-FFF2-40B4-BE49-F238E27FC236}">
                <a16:creationId xmlns:a16="http://schemas.microsoft.com/office/drawing/2014/main" id="{E4FC282A-A4F9-0A69-7848-4746282C2E9A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Final GCER Game Strategy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55DEE-046F-87A0-67BC-ECB17424D551}"/>
              </a:ext>
            </a:extLst>
          </p:cNvPr>
          <p:cNvGrpSpPr/>
          <p:nvPr/>
        </p:nvGrpSpPr>
        <p:grpSpPr>
          <a:xfrm>
            <a:off x="742816" y="1456243"/>
            <a:ext cx="3249203" cy="1308792"/>
            <a:chOff x="898634" y="1402877"/>
            <a:chExt cx="3249203" cy="13087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99F0EE-4391-DF25-B6CD-B8BAE30D7919}"/>
                </a:ext>
              </a:extLst>
            </p:cNvPr>
            <p:cNvSpPr/>
            <p:nvPr/>
          </p:nvSpPr>
          <p:spPr>
            <a:xfrm>
              <a:off x="898635" y="1408950"/>
              <a:ext cx="3129455" cy="1302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18A201-1C4A-885B-AEB1-6ABE62013996}"/>
                </a:ext>
              </a:extLst>
            </p:cNvPr>
            <p:cNvSpPr/>
            <p:nvPr/>
          </p:nvSpPr>
          <p:spPr>
            <a:xfrm>
              <a:off x="898634" y="1402877"/>
              <a:ext cx="3129456" cy="4338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68845-65CF-35FE-911B-C688A8115BDA}"/>
                </a:ext>
              </a:extLst>
            </p:cNvPr>
            <p:cNvSpPr txBox="1"/>
            <p:nvPr/>
          </p:nvSpPr>
          <p:spPr>
            <a:xfrm>
              <a:off x="1633475" y="1465891"/>
              <a:ext cx="1659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Roomba Bot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BF055-70A6-A136-ABB9-D03AAEB5C103}"/>
                </a:ext>
              </a:extLst>
            </p:cNvPr>
            <p:cNvSpPr txBox="1"/>
            <p:nvPr/>
          </p:nvSpPr>
          <p:spPr>
            <a:xfrm>
              <a:off x="1018381" y="1927927"/>
              <a:ext cx="3129456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Raleway" pitchFamily="2" charset="0"/>
                </a:rPr>
                <a:t>Get 3 rings onto horizontal electrophoresis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00" dirty="0">
                  <a:latin typeface="Raleway" pitchFamily="2" charset="0"/>
                </a:rPr>
                <a:t>Knock </a:t>
              </a:r>
              <a:r>
                <a:rPr lang="en-US" sz="1300" dirty="0" err="1">
                  <a:latin typeface="Raleway" pitchFamily="2" charset="0"/>
                </a:rPr>
                <a:t>Botguy</a:t>
              </a:r>
              <a:r>
                <a:rPr lang="en-US" sz="1300" dirty="0">
                  <a:latin typeface="Raleway" pitchFamily="2" charset="0"/>
                </a:rPr>
                <a:t> down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E65235-0C17-8A03-E8BD-CFC68CECB20F}"/>
              </a:ext>
            </a:extLst>
          </p:cNvPr>
          <p:cNvGrpSpPr/>
          <p:nvPr/>
        </p:nvGrpSpPr>
        <p:grpSpPr>
          <a:xfrm>
            <a:off x="648223" y="3034473"/>
            <a:ext cx="3224049" cy="1647887"/>
            <a:chOff x="804041" y="1402877"/>
            <a:chExt cx="3224049" cy="16478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892CAA-0BDD-F8A9-ADF7-FC7DBD006B2E}"/>
                </a:ext>
              </a:extLst>
            </p:cNvPr>
            <p:cNvSpPr/>
            <p:nvPr/>
          </p:nvSpPr>
          <p:spPr>
            <a:xfrm>
              <a:off x="898635" y="1408950"/>
              <a:ext cx="3129455" cy="1641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AE0111-F5E8-7AA8-B3AB-7627D35DF4AF}"/>
                </a:ext>
              </a:extLst>
            </p:cNvPr>
            <p:cNvSpPr/>
            <p:nvPr/>
          </p:nvSpPr>
          <p:spPr>
            <a:xfrm>
              <a:off x="898634" y="1402877"/>
              <a:ext cx="3129456" cy="433806"/>
            </a:xfrm>
            <a:prstGeom prst="rect">
              <a:avLst/>
            </a:prstGeom>
            <a:solidFill>
              <a:srgbClr val="F87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3D5ECE-A32E-A745-90AB-5C717809AF15}"/>
                </a:ext>
              </a:extLst>
            </p:cNvPr>
            <p:cNvSpPr txBox="1"/>
            <p:nvPr/>
          </p:nvSpPr>
          <p:spPr>
            <a:xfrm>
              <a:off x="1633475" y="1465891"/>
              <a:ext cx="1659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Bulldozer Bot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4A2981-9033-82AF-FF86-80F92D081611}"/>
                </a:ext>
              </a:extLst>
            </p:cNvPr>
            <p:cNvSpPr txBox="1"/>
            <p:nvPr/>
          </p:nvSpPr>
          <p:spPr>
            <a:xfrm>
              <a:off x="804041" y="1946247"/>
              <a:ext cx="3224049" cy="99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Get poms into the transporter </a:t>
              </a:r>
            </a:p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Drag transporter to PCR machine </a:t>
              </a:r>
            </a:p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Release tennis balls</a:t>
              </a:r>
            </a:p>
            <a:p>
              <a:pPr marL="425450" lvl="0" indent="-28575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Arial" panose="020B0604020202020204" pitchFamily="34" charset="0"/>
                <a:buChar char="•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Drag everything to starting box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69832B-4775-7403-D01A-1243ED733F51}"/>
              </a:ext>
            </a:extLst>
          </p:cNvPr>
          <p:cNvGrpSpPr/>
          <p:nvPr/>
        </p:nvGrpSpPr>
        <p:grpSpPr>
          <a:xfrm>
            <a:off x="4196253" y="1820731"/>
            <a:ext cx="4532018" cy="2382138"/>
            <a:chOff x="4196253" y="1820731"/>
            <a:chExt cx="4532018" cy="23821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4B848F6-D584-CE13-2F74-13A0EBAA404C}"/>
                </a:ext>
              </a:extLst>
            </p:cNvPr>
            <p:cNvGrpSpPr/>
            <p:nvPr/>
          </p:nvGrpSpPr>
          <p:grpSpPr>
            <a:xfrm>
              <a:off x="4196253" y="1820731"/>
              <a:ext cx="4532018" cy="2382138"/>
              <a:chOff x="4119480" y="1775626"/>
              <a:chExt cx="4704813" cy="247296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04E5A0B-716A-2D17-1D54-C5B96C0FB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9480" y="1775626"/>
                <a:ext cx="4704813" cy="2472963"/>
              </a:xfrm>
              <a:prstGeom prst="rect">
                <a:avLst/>
              </a:prstGeom>
            </p:spPr>
          </p:pic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59080D5-0BAB-192A-D02B-D202646832FD}"/>
                  </a:ext>
                </a:extLst>
              </p:cNvPr>
              <p:cNvSpPr/>
              <p:nvPr/>
            </p:nvSpPr>
            <p:spPr>
              <a:xfrm>
                <a:off x="4351283" y="3146146"/>
                <a:ext cx="795528" cy="228600"/>
              </a:xfrm>
              <a:prstGeom prst="roundRect">
                <a:avLst>
                  <a:gd name="adj" fmla="val 37665"/>
                </a:avLst>
              </a:prstGeom>
              <a:solidFill>
                <a:srgbClr val="F54541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C103D30-D102-299A-0EBB-C236F589A2B6}"/>
                  </a:ext>
                </a:extLst>
              </p:cNvPr>
              <p:cNvSpPr/>
              <p:nvPr/>
            </p:nvSpPr>
            <p:spPr>
              <a:xfrm>
                <a:off x="5524812" y="3146146"/>
                <a:ext cx="2601857" cy="228600"/>
              </a:xfrm>
              <a:prstGeom prst="roundRect">
                <a:avLst>
                  <a:gd name="adj" fmla="val 31938"/>
                </a:avLst>
              </a:prstGeom>
              <a:solidFill>
                <a:srgbClr val="F54541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F29E079-DC64-1897-BB0D-1AFCFD658AA2}"/>
                  </a:ext>
                </a:extLst>
              </p:cNvPr>
              <p:cNvSpPr/>
              <p:nvPr/>
            </p:nvSpPr>
            <p:spPr>
              <a:xfrm>
                <a:off x="5110130" y="3065558"/>
                <a:ext cx="445163" cy="528846"/>
              </a:xfrm>
              <a:prstGeom prst="roundRect">
                <a:avLst>
                  <a:gd name="adj" fmla="val 50000"/>
                </a:avLst>
              </a:prstGeom>
              <a:solidFill>
                <a:srgbClr val="00A6F0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D5D09E11-50EF-7736-BCD1-A1E5DA7F9273}"/>
                  </a:ext>
                </a:extLst>
              </p:cNvPr>
              <p:cNvSpPr/>
              <p:nvPr/>
            </p:nvSpPr>
            <p:spPr>
              <a:xfrm>
                <a:off x="5402580" y="3870960"/>
                <a:ext cx="601980" cy="304800"/>
              </a:xfrm>
              <a:prstGeom prst="roundRect">
                <a:avLst>
                  <a:gd name="adj" fmla="val 34167"/>
                </a:avLst>
              </a:prstGeom>
              <a:solidFill>
                <a:srgbClr val="00A6F0">
                  <a:alpha val="28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04547028-2A16-61E2-B0E0-7D522698D184}"/>
                  </a:ext>
                </a:extLst>
              </p:cNvPr>
              <p:cNvSpPr/>
              <p:nvPr/>
            </p:nvSpPr>
            <p:spPr>
              <a:xfrm>
                <a:off x="8064854" y="2933700"/>
                <a:ext cx="591466" cy="637844"/>
              </a:xfrm>
              <a:prstGeom prst="roundRect">
                <a:avLst/>
              </a:prstGeom>
              <a:solidFill>
                <a:srgbClr val="F54541">
                  <a:alpha val="26000"/>
                </a:srgb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6C9450FB-3898-A409-ECB1-2311F1EFBEF3}"/>
                </a:ext>
              </a:extLst>
            </p:cNvPr>
            <p:cNvSpPr/>
            <p:nvPr/>
          </p:nvSpPr>
          <p:spPr>
            <a:xfrm>
              <a:off x="6172200" y="2002584"/>
              <a:ext cx="601980" cy="557602"/>
            </a:xfrm>
            <a:prstGeom prst="trapezoid">
              <a:avLst>
                <a:gd name="adj" fmla="val 6013"/>
              </a:avLst>
            </a:prstGeom>
            <a:solidFill>
              <a:srgbClr val="F54541">
                <a:alpha val="2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4903D8-CB20-F811-3962-EAF5DA228626}"/>
              </a:ext>
            </a:extLst>
          </p:cNvPr>
          <p:cNvSpPr/>
          <p:nvPr/>
        </p:nvSpPr>
        <p:spPr>
          <a:xfrm>
            <a:off x="6309360" y="1737360"/>
            <a:ext cx="320040" cy="365760"/>
          </a:xfrm>
          <a:prstGeom prst="roundRect">
            <a:avLst>
              <a:gd name="adj" fmla="val 28572"/>
            </a:avLst>
          </a:prstGeom>
          <a:solidFill>
            <a:srgbClr val="00A6F0">
              <a:alpha val="27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81087A0-2106-7C62-8E6A-0EDDB7F1383F}"/>
              </a:ext>
            </a:extLst>
          </p:cNvPr>
          <p:cNvSpPr/>
          <p:nvPr/>
        </p:nvSpPr>
        <p:spPr>
          <a:xfrm>
            <a:off x="5112419" y="3710940"/>
            <a:ext cx="281709" cy="286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aleway" pitchFamily="2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1E70099-1B78-68A7-E027-4828CB7C6AEE}"/>
              </a:ext>
            </a:extLst>
          </p:cNvPr>
          <p:cNvSpPr/>
          <p:nvPr/>
        </p:nvSpPr>
        <p:spPr>
          <a:xfrm>
            <a:off x="4549908" y="3414610"/>
            <a:ext cx="281709" cy="286419"/>
          </a:xfrm>
          <a:prstGeom prst="ellipse">
            <a:avLst/>
          </a:prstGeom>
          <a:solidFill>
            <a:srgbClr val="F54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aleway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36775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5A090F-7EAF-7933-70E1-545A95D9D3F5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BA0F3-08CA-EEDF-D1E6-D312D7C85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367" y="1615172"/>
            <a:ext cx="3772701" cy="2829526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9" name="Google Shape;186;p16">
            <a:extLst>
              <a:ext uri="{FF2B5EF4-FFF2-40B4-BE49-F238E27FC236}">
                <a16:creationId xmlns:a16="http://schemas.microsoft.com/office/drawing/2014/main" id="{74B2DF77-72D5-D22A-2311-1FF6AB3EA18C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Final GCER Design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D20E91-13CA-82BF-96AA-A64008AD2A3F}"/>
              </a:ext>
            </a:extLst>
          </p:cNvPr>
          <p:cNvGrpSpPr/>
          <p:nvPr/>
        </p:nvGrpSpPr>
        <p:grpSpPr>
          <a:xfrm>
            <a:off x="554934" y="1166581"/>
            <a:ext cx="3772701" cy="3723637"/>
            <a:chOff x="468223" y="1171053"/>
            <a:chExt cx="3772701" cy="37236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69D032-17F9-6E7D-51CB-D3E65D800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223" y="1619644"/>
              <a:ext cx="3772701" cy="2829526"/>
            </a:xfrm>
            <a:prstGeom prst="rect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10" name="Google Shape;327;p24">
              <a:extLst>
                <a:ext uri="{FF2B5EF4-FFF2-40B4-BE49-F238E27FC236}">
                  <a16:creationId xmlns:a16="http://schemas.microsoft.com/office/drawing/2014/main" id="{D0B41DEC-5EED-8C13-2CE1-B52201799ED1}"/>
                </a:ext>
              </a:extLst>
            </p:cNvPr>
            <p:cNvSpPr txBox="1"/>
            <p:nvPr/>
          </p:nvSpPr>
          <p:spPr>
            <a:xfrm>
              <a:off x="468223" y="1171053"/>
              <a:ext cx="222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Motor</a:t>
              </a:r>
              <a:endParaRPr dirty="0"/>
            </a:p>
          </p:txBody>
        </p:sp>
        <p:cxnSp>
          <p:nvCxnSpPr>
            <p:cNvPr id="11" name="Google Shape;326;p24">
              <a:extLst>
                <a:ext uri="{FF2B5EF4-FFF2-40B4-BE49-F238E27FC236}">
                  <a16:creationId xmlns:a16="http://schemas.microsoft.com/office/drawing/2014/main" id="{EC22E9ED-806C-7446-D21A-204F2E3ECFF5}"/>
                </a:ext>
              </a:extLst>
            </p:cNvPr>
            <p:cNvCxnSpPr>
              <a:cxnSpLocks/>
            </p:cNvCxnSpPr>
            <p:nvPr/>
          </p:nvCxnSpPr>
          <p:spPr>
            <a:xfrm>
              <a:off x="1568667" y="1521930"/>
              <a:ext cx="0" cy="469454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3" name="Google Shape;326;p24">
              <a:extLst>
                <a:ext uri="{FF2B5EF4-FFF2-40B4-BE49-F238E27FC236}">
                  <a16:creationId xmlns:a16="http://schemas.microsoft.com/office/drawing/2014/main" id="{5518162B-4401-163D-D153-10E1CAB220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0385" y="3132958"/>
              <a:ext cx="0" cy="1415394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7" name="Google Shape;327;p24">
              <a:extLst>
                <a:ext uri="{FF2B5EF4-FFF2-40B4-BE49-F238E27FC236}">
                  <a16:creationId xmlns:a16="http://schemas.microsoft.com/office/drawing/2014/main" id="{7FA1FEAF-26D1-0296-9E39-E1E34DD7C606}"/>
                </a:ext>
              </a:extLst>
            </p:cNvPr>
            <p:cNvSpPr txBox="1"/>
            <p:nvPr/>
          </p:nvSpPr>
          <p:spPr>
            <a:xfrm>
              <a:off x="1058585" y="4479190"/>
              <a:ext cx="222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Arm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9898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7A64A1-E0F6-EF24-7F57-E144E3659F6A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186;p16">
            <a:extLst>
              <a:ext uri="{FF2B5EF4-FFF2-40B4-BE49-F238E27FC236}">
                <a16:creationId xmlns:a16="http://schemas.microsoft.com/office/drawing/2014/main" id="{2682CF13-002E-4C01-9A57-F83E8CC12778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Final GCER Code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72CA03-D279-610E-B916-3021770F724E}"/>
              </a:ext>
            </a:extLst>
          </p:cNvPr>
          <p:cNvGrpSpPr/>
          <p:nvPr/>
        </p:nvGrpSpPr>
        <p:grpSpPr>
          <a:xfrm>
            <a:off x="3780364" y="1120885"/>
            <a:ext cx="1583267" cy="307777"/>
            <a:chOff x="3780364" y="1078550"/>
            <a:chExt cx="1583267" cy="30777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2108893-9872-6462-01FB-5AA2480A1E60}"/>
                </a:ext>
              </a:extLst>
            </p:cNvPr>
            <p:cNvSpPr/>
            <p:nvPr/>
          </p:nvSpPr>
          <p:spPr>
            <a:xfrm>
              <a:off x="3780364" y="1101702"/>
              <a:ext cx="1583267" cy="2692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19B629-6BE3-1903-AA85-23A31ECF7BCF}"/>
                </a:ext>
              </a:extLst>
            </p:cNvPr>
            <p:cNvSpPr txBox="1"/>
            <p:nvPr/>
          </p:nvSpPr>
          <p:spPr>
            <a:xfrm>
              <a:off x="3898797" y="1078550"/>
              <a:ext cx="134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Fredoka One" panose="02000000000000000000" pitchFamily="2" charset="0"/>
                </a:rPr>
                <a:t>Roomba Bot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0B29D7-287A-D321-9954-D05946573805}"/>
              </a:ext>
            </a:extLst>
          </p:cNvPr>
          <p:cNvGrpSpPr/>
          <p:nvPr/>
        </p:nvGrpSpPr>
        <p:grpSpPr>
          <a:xfrm>
            <a:off x="868607" y="2356857"/>
            <a:ext cx="3892579" cy="1292860"/>
            <a:chOff x="900865" y="1466269"/>
            <a:chExt cx="3537128" cy="129286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C84D7E4-802F-B1FC-880D-E939CA039F0E}"/>
                </a:ext>
              </a:extLst>
            </p:cNvPr>
            <p:cNvSpPr/>
            <p:nvPr/>
          </p:nvSpPr>
          <p:spPr>
            <a:xfrm>
              <a:off x="900865" y="1466269"/>
              <a:ext cx="3537128" cy="1292860"/>
            </a:xfrm>
            <a:prstGeom prst="roundRect">
              <a:avLst>
                <a:gd name="adj" fmla="val 37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F117C3-7EA8-B081-9AD5-787E1E5E3327}"/>
                </a:ext>
              </a:extLst>
            </p:cNvPr>
            <p:cNvSpPr txBox="1"/>
            <p:nvPr/>
          </p:nvSpPr>
          <p:spPr>
            <a:xfrm>
              <a:off x="986850" y="1523791"/>
              <a:ext cx="32619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def</a:t>
              </a:r>
              <a:r>
                <a:rPr lang="en-US" sz="1100" dirty="0">
                  <a:latin typeface="Raleway" pitchFamily="2" charset="0"/>
                </a:rPr>
                <a:t> 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main</a:t>
              </a:r>
              <a:r>
                <a:rPr lang="en-US" sz="1100" dirty="0">
                  <a:latin typeface="Raleway" pitchFamily="2" charset="0"/>
                </a:rPr>
                <a:t>():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• • •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Release rings        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Wait for other bot for 80 secs</a:t>
              </a:r>
              <a:endParaRPr lang="en-US" sz="1100" dirty="0">
                <a:latin typeface="Raleway" pitchFamily="2" charset="0"/>
              </a:endParaRP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drive_backward_to_middlepipe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rotate_to_botguy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1CFE74-68DF-E85B-C328-2F2D2CA6335D}"/>
              </a:ext>
            </a:extLst>
          </p:cNvPr>
          <p:cNvGrpSpPr/>
          <p:nvPr/>
        </p:nvGrpSpPr>
        <p:grpSpPr>
          <a:xfrm>
            <a:off x="5245197" y="2169354"/>
            <a:ext cx="2737940" cy="1930132"/>
            <a:chOff x="4217273" y="2893615"/>
            <a:chExt cx="2737940" cy="19301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3E6BBE5-6CFB-0F5C-4A1D-BDA63BC6B76B}"/>
                </a:ext>
              </a:extLst>
            </p:cNvPr>
            <p:cNvSpPr/>
            <p:nvPr/>
          </p:nvSpPr>
          <p:spPr>
            <a:xfrm>
              <a:off x="4217273" y="2893615"/>
              <a:ext cx="2737940" cy="1930132"/>
            </a:xfrm>
            <a:prstGeom prst="roundRect">
              <a:avLst>
                <a:gd name="adj" fmla="val 37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230530-38F2-9AA7-0FE3-D6754B4B88F8}"/>
                </a:ext>
              </a:extLst>
            </p:cNvPr>
            <p:cNvSpPr txBox="1"/>
            <p:nvPr/>
          </p:nvSpPr>
          <p:spPr>
            <a:xfrm>
              <a:off x="4305168" y="2959313"/>
              <a:ext cx="265004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def</a:t>
              </a:r>
              <a:r>
                <a:rPr lang="en-US" sz="1100" dirty="0">
                  <a:latin typeface="Raleway" pitchFamily="2" charset="0"/>
                </a:rPr>
                <a:t> </a:t>
              </a:r>
              <a:r>
                <a:rPr lang="en-US" sz="1100" dirty="0" err="1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drive_backward_to_middlepipe</a:t>
              </a:r>
              <a:r>
                <a:rPr lang="en-US" sz="1100" dirty="0">
                  <a:latin typeface="Raleway" pitchFamily="2" charset="0"/>
                </a:rPr>
                <a:t>():</a:t>
              </a:r>
            </a:p>
            <a:p>
              <a:r>
                <a:rPr lang="en-US" sz="1100" dirty="0">
                  <a:latin typeface="Raleway" pitchFamily="2" charset="0"/>
                </a:rPr>
                <a:t>    drive(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-150, -150, 800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drive(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150, -150, 400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drive(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-150, -150, 2800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drive(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-150, 150, 400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claw_close</a:t>
              </a:r>
              <a:r>
                <a:rPr lang="en-US" sz="1100" dirty="0">
                  <a:latin typeface="Raleway" pitchFamily="2" charset="0"/>
                </a:rPr>
                <a:t>()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KIPR.msleep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500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raise_botguy_hook</a:t>
              </a:r>
              <a:r>
                <a:rPr lang="en-US" sz="1100" dirty="0">
                  <a:latin typeface="Raleway" pitchFamily="2" charset="0"/>
                </a:rPr>
                <a:t>()  </a:t>
              </a:r>
            </a:p>
            <a:p>
              <a:r>
                <a:rPr lang="en-US" sz="1100" dirty="0">
                  <a:latin typeface="Raleway" pitchFamily="2" charset="0"/>
                </a:rPr>
                <a:t>    drive(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-150, -150, 4000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latin typeface="Raleway" pitchFamily="2" charset="0"/>
                </a:rPr>
                <a:t>    drive(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100, 100, 500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78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2B8097-2EC8-6F04-9253-56E3961DF6C8}"/>
              </a:ext>
            </a:extLst>
          </p:cNvPr>
          <p:cNvGrpSpPr/>
          <p:nvPr/>
        </p:nvGrpSpPr>
        <p:grpSpPr>
          <a:xfrm>
            <a:off x="518813" y="2241032"/>
            <a:ext cx="3440162" cy="1629194"/>
            <a:chOff x="900865" y="1784968"/>
            <a:chExt cx="3440162" cy="16291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D8E56A-FBB1-012C-6D43-C56D1ACDD3A3}"/>
                </a:ext>
              </a:extLst>
            </p:cNvPr>
            <p:cNvSpPr/>
            <p:nvPr/>
          </p:nvSpPr>
          <p:spPr>
            <a:xfrm>
              <a:off x="900865" y="1784968"/>
              <a:ext cx="3440162" cy="1623849"/>
            </a:xfrm>
            <a:prstGeom prst="roundRect">
              <a:avLst>
                <a:gd name="adj" fmla="val 37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2F06D3-0106-7D16-047D-F8FF1BF93A8C}"/>
                </a:ext>
              </a:extLst>
            </p:cNvPr>
            <p:cNvSpPr txBox="1"/>
            <p:nvPr/>
          </p:nvSpPr>
          <p:spPr>
            <a:xfrm>
              <a:off x="987705" y="1798335"/>
              <a:ext cx="3266482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def 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main</a:t>
              </a:r>
              <a:r>
                <a:rPr lang="en-US" sz="1100" dirty="0">
                  <a:latin typeface="Raleway" pitchFamily="2" charset="0"/>
                </a:rPr>
                <a:t>():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• • •</a:t>
              </a:r>
              <a:endParaRPr lang="en-US" sz="1100" dirty="0">
                <a:latin typeface="Raleway" pitchFamily="2" charset="0"/>
              </a:endParaRP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Rotate 90d to the right</a:t>
              </a:r>
            </a:p>
            <a:p>
              <a:r>
                <a:rPr lang="en-US" sz="1100" dirty="0">
                  <a:latin typeface="Raleway" pitchFamily="2" charset="0"/>
                </a:rPr>
                <a:t>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25, -25, 1600</a:t>
              </a:r>
              <a:r>
                <a:rPr lang="en-US" sz="1100" dirty="0">
                  <a:latin typeface="Raleway" pitchFamily="2" charset="0"/>
                </a:rPr>
                <a:t>)        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while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 err="1">
                  <a:latin typeface="Raleway" pitchFamily="2" charset="0"/>
                </a:rPr>
                <a:t>KIPR.analog</a:t>
              </a:r>
              <a:r>
                <a:rPr lang="en-US" sz="1100" dirty="0">
                  <a:latin typeface="Raleway" pitchFamily="2" charset="0"/>
                </a:rPr>
                <a:t>(TOPH_LEFT) &lt; BLACK):</a:t>
              </a:r>
            </a:p>
            <a:p>
              <a:r>
                <a:rPr lang="en-US" sz="1100" dirty="0">
                  <a:latin typeface="Raleway" pitchFamily="2" charset="0"/>
                </a:rPr>
                <a:t>        move(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25, -25</a:t>
              </a:r>
              <a:r>
                <a:rPr lang="en-US" sz="1100" dirty="0">
                  <a:latin typeface="Raleway" pitchFamily="2" charset="0"/>
                </a:rPr>
                <a:t>) </a:t>
              </a:r>
            </a:p>
            <a:p>
              <a:r>
                <a:rPr lang="en-US" sz="1100" dirty="0">
                  <a:latin typeface="Raleway" pitchFamily="2" charset="0"/>
                </a:rPr>
                <a:t>    stop(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500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  <a:p>
              <a:r>
                <a:rPr lang="en-US" sz="1100" dirty="0">
                  <a:solidFill>
                    <a:srgbClr val="9E5ECE"/>
                  </a:solidFill>
                  <a:latin typeface="Raleway" pitchFamily="2" charset="0"/>
                </a:rPr>
                <a:t># Back line follow</a:t>
              </a:r>
            </a:p>
            <a:p>
              <a:r>
                <a:rPr lang="en-US" sz="1100" dirty="0">
                  <a:latin typeface="Raleway" pitchFamily="2" charset="0"/>
                </a:rPr>
                <a:t>    </a:t>
              </a:r>
              <a:r>
                <a:rPr lang="en-US" sz="1100" dirty="0" err="1">
                  <a:latin typeface="Raleway" pitchFamily="2" charset="0"/>
                </a:rPr>
                <a:t>blf</a:t>
              </a:r>
              <a:r>
                <a:rPr lang="en-US" sz="1100" dirty="0">
                  <a:latin typeface="Raleway" pitchFamily="2" charset="0"/>
                </a:rPr>
                <a:t>(</a:t>
              </a:r>
              <a:r>
                <a:rPr lang="en-US" sz="1100" dirty="0">
                  <a:solidFill>
                    <a:srgbClr val="92D050"/>
                  </a:solidFill>
                  <a:latin typeface="Raleway" pitchFamily="2" charset="0"/>
                </a:rPr>
                <a:t>3000, 30</a:t>
              </a:r>
              <a:r>
                <a:rPr lang="en-US" sz="1100" dirty="0">
                  <a:latin typeface="Raleway" pitchFamily="2" charset="0"/>
                </a:rPr>
                <a:t>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CE24E33-74D8-86E8-2876-62BD63D9CC0C}"/>
              </a:ext>
            </a:extLst>
          </p:cNvPr>
          <p:cNvGrpSpPr/>
          <p:nvPr/>
        </p:nvGrpSpPr>
        <p:grpSpPr>
          <a:xfrm>
            <a:off x="3780364" y="1118770"/>
            <a:ext cx="1583267" cy="307777"/>
            <a:chOff x="3780364" y="1076435"/>
            <a:chExt cx="1583267" cy="30777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11DAE9-2586-A5B6-5E48-44C1CC14B683}"/>
                </a:ext>
              </a:extLst>
            </p:cNvPr>
            <p:cNvSpPr/>
            <p:nvPr/>
          </p:nvSpPr>
          <p:spPr>
            <a:xfrm>
              <a:off x="3780364" y="1101702"/>
              <a:ext cx="1583267" cy="269225"/>
            </a:xfrm>
            <a:prstGeom prst="roundRect">
              <a:avLst/>
            </a:prstGeom>
            <a:solidFill>
              <a:srgbClr val="F87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675C07-47CE-4D65-35C3-1E814937C36B}"/>
                </a:ext>
              </a:extLst>
            </p:cNvPr>
            <p:cNvSpPr txBox="1"/>
            <p:nvPr/>
          </p:nvSpPr>
          <p:spPr>
            <a:xfrm>
              <a:off x="3888262" y="1076435"/>
              <a:ext cx="1367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Bulldozer Bot</a:t>
              </a:r>
            </a:p>
          </p:txBody>
        </p:sp>
      </p:grpSp>
      <p:sp>
        <p:nvSpPr>
          <p:cNvPr id="5" name="Google Shape;186;p16">
            <a:extLst>
              <a:ext uri="{FF2B5EF4-FFF2-40B4-BE49-F238E27FC236}">
                <a16:creationId xmlns:a16="http://schemas.microsoft.com/office/drawing/2014/main" id="{86F624CE-547B-638D-15A8-F0CCE4FB7AD3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Final GCER Code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53E14-90A4-C5FA-8B91-6A807632F7BF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F3A6F0-2014-CD5B-DEF7-BF8C14D319BC}"/>
              </a:ext>
            </a:extLst>
          </p:cNvPr>
          <p:cNvGrpSpPr/>
          <p:nvPr/>
        </p:nvGrpSpPr>
        <p:grpSpPr>
          <a:xfrm>
            <a:off x="4367721" y="2241033"/>
            <a:ext cx="4285324" cy="1623848"/>
            <a:chOff x="4178146" y="1640388"/>
            <a:chExt cx="4572002" cy="15885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FD2EB5C-F76B-AB05-EE05-8B79D91AEFC9}"/>
                </a:ext>
              </a:extLst>
            </p:cNvPr>
            <p:cNvSpPr/>
            <p:nvPr/>
          </p:nvSpPr>
          <p:spPr>
            <a:xfrm>
              <a:off x="4178146" y="1640388"/>
              <a:ext cx="4572002" cy="1588559"/>
            </a:xfrm>
            <a:prstGeom prst="roundRect">
              <a:avLst>
                <a:gd name="adj" fmla="val 37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DAF76-3279-0CF0-F5AA-9C6363316B50}"/>
                </a:ext>
              </a:extLst>
            </p:cNvPr>
            <p:cNvSpPr txBox="1"/>
            <p:nvPr/>
          </p:nvSpPr>
          <p:spPr>
            <a:xfrm>
              <a:off x="4178146" y="1752166"/>
              <a:ext cx="45720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def</a:t>
              </a:r>
              <a:r>
                <a:rPr lang="en-US" sz="1000" dirty="0">
                  <a:latin typeface="Raleway" pitchFamily="2" charset="0"/>
                </a:rPr>
                <a:t> </a:t>
              </a:r>
              <a:r>
                <a:rPr lang="en-US" sz="1000" dirty="0" err="1">
                  <a:solidFill>
                    <a:schemeClr val="accent1">
                      <a:lumMod val="75000"/>
                    </a:schemeClr>
                  </a:solidFill>
                  <a:latin typeface="Raleway" pitchFamily="2" charset="0"/>
                </a:rPr>
                <a:t>arm_control</a:t>
              </a:r>
              <a:r>
                <a:rPr lang="en-US" sz="1000" dirty="0">
                  <a:latin typeface="Raleway" pitchFamily="2" charset="0"/>
                </a:rPr>
                <a:t>(position):</a:t>
              </a:r>
            </a:p>
            <a:p>
              <a:r>
                <a:rPr lang="en-US" sz="1000" dirty="0">
                  <a:latin typeface="Raleway" pitchFamily="2" charset="0"/>
                </a:rPr>
                <a:t>    </a:t>
              </a:r>
              <a:r>
                <a:rPr lang="en-US" sz="1000" dirty="0" err="1">
                  <a:latin typeface="Raleway" pitchFamily="2" charset="0"/>
                </a:rPr>
                <a:t>KIPR.clear_motor_position_counter</a:t>
              </a:r>
              <a:r>
                <a:rPr lang="en-US" sz="1000" dirty="0">
                  <a:latin typeface="Raleway" pitchFamily="2" charset="0"/>
                </a:rPr>
                <a:t>(ARM_MOTOR)</a:t>
              </a:r>
            </a:p>
            <a:p>
              <a:r>
                <a:rPr lang="en-US" sz="1000" dirty="0">
                  <a:latin typeface="Raleway" pitchFamily="2" charset="0"/>
                </a:rPr>
                <a:t>    </a:t>
              </a:r>
              <a:r>
                <a:rPr lang="en-US" sz="10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while</a:t>
              </a:r>
              <a:r>
                <a:rPr lang="en-US" sz="1000" dirty="0">
                  <a:latin typeface="Raleway" pitchFamily="2" charset="0"/>
                </a:rPr>
                <a:t>(</a:t>
              </a:r>
              <a:r>
                <a:rPr lang="en-US" sz="1000" dirty="0" err="1">
                  <a:latin typeface="Raleway" pitchFamily="2" charset="0"/>
                </a:rPr>
                <a:t>KIPR.get_motor_position_counter</a:t>
              </a:r>
              <a:r>
                <a:rPr lang="en-US" sz="1000" dirty="0">
                  <a:latin typeface="Raleway" pitchFamily="2" charset="0"/>
                </a:rPr>
                <a:t>(ARM_MOTOR) &gt; position):        </a:t>
              </a:r>
            </a:p>
            <a:p>
              <a:r>
                <a:rPr lang="en-US" sz="1000" dirty="0">
                  <a:latin typeface="Raleway" pitchFamily="2" charset="0"/>
                </a:rPr>
                <a:t>        </a:t>
              </a:r>
              <a:r>
                <a:rPr lang="en-US" sz="1000" dirty="0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if</a:t>
              </a:r>
              <a:r>
                <a:rPr lang="en-US" sz="1000" dirty="0">
                  <a:latin typeface="Raleway" pitchFamily="2" charset="0"/>
                </a:rPr>
                <a:t> (position == UP):</a:t>
              </a:r>
            </a:p>
            <a:p>
              <a:r>
                <a:rPr lang="en-US" sz="1000" dirty="0">
                  <a:latin typeface="Raleway" pitchFamily="2" charset="0"/>
                </a:rPr>
                <a:t>            </a:t>
              </a:r>
              <a:r>
                <a:rPr lang="en-US" sz="1000" dirty="0" err="1">
                  <a:latin typeface="Raleway" pitchFamily="2" charset="0"/>
                </a:rPr>
                <a:t>KIPR.motor</a:t>
              </a:r>
              <a:r>
                <a:rPr lang="en-US" sz="1000" dirty="0">
                  <a:latin typeface="Raleway" pitchFamily="2" charset="0"/>
                </a:rPr>
                <a:t>(ARM_MOTOR, </a:t>
              </a:r>
              <a:r>
                <a:rPr lang="en-US" sz="1000" dirty="0">
                  <a:solidFill>
                    <a:srgbClr val="92D050"/>
                  </a:solidFill>
                  <a:latin typeface="Raleway" pitchFamily="2" charset="0"/>
                </a:rPr>
                <a:t>10</a:t>
              </a:r>
              <a:r>
                <a:rPr lang="en-US" sz="1000" dirty="0">
                  <a:latin typeface="Raleway" pitchFamily="2" charset="0"/>
                </a:rPr>
                <a:t>)</a:t>
              </a:r>
            </a:p>
            <a:p>
              <a:r>
                <a:rPr lang="en-US" sz="1000" dirty="0">
                  <a:latin typeface="Raleway" pitchFamily="2" charset="0"/>
                </a:rPr>
                <a:t>        </a:t>
              </a:r>
              <a:r>
                <a:rPr lang="en-US" sz="1000" dirty="0" err="1">
                  <a:solidFill>
                    <a:schemeClr val="accent4">
                      <a:lumMod val="75000"/>
                    </a:schemeClr>
                  </a:solidFill>
                  <a:latin typeface="Raleway" pitchFamily="2" charset="0"/>
                </a:rPr>
                <a:t>elif</a:t>
              </a:r>
              <a:r>
                <a:rPr lang="en-US" sz="1000" dirty="0">
                  <a:latin typeface="Raleway" pitchFamily="2" charset="0"/>
                </a:rPr>
                <a:t> (position == DOWN):</a:t>
              </a:r>
            </a:p>
            <a:p>
              <a:r>
                <a:rPr lang="en-US" sz="1000" dirty="0">
                  <a:latin typeface="Raleway" pitchFamily="2" charset="0"/>
                </a:rPr>
                <a:t>            </a:t>
              </a:r>
              <a:r>
                <a:rPr lang="en-US" sz="1000" dirty="0" err="1">
                  <a:latin typeface="Raleway" pitchFamily="2" charset="0"/>
                </a:rPr>
                <a:t>KIPR.motor</a:t>
              </a:r>
              <a:r>
                <a:rPr lang="en-US" sz="1000" dirty="0">
                  <a:latin typeface="Raleway" pitchFamily="2" charset="0"/>
                </a:rPr>
                <a:t>(ARM_MOTOR, </a:t>
              </a:r>
              <a:r>
                <a:rPr lang="en-US" sz="1000" dirty="0">
                  <a:solidFill>
                    <a:srgbClr val="92D050"/>
                  </a:solidFill>
                  <a:latin typeface="Raleway" pitchFamily="2" charset="0"/>
                </a:rPr>
                <a:t>-10</a:t>
              </a:r>
              <a:r>
                <a:rPr lang="en-US" sz="1000" dirty="0">
                  <a:latin typeface="Raleway" pitchFamily="2" charset="0"/>
                </a:rPr>
                <a:t>) </a:t>
              </a:r>
            </a:p>
            <a:p>
              <a:r>
                <a:rPr lang="en-US" sz="1000" dirty="0">
                  <a:latin typeface="Raleway" pitchFamily="2" charset="0"/>
                </a:rPr>
                <a:t>    </a:t>
              </a:r>
              <a:r>
                <a:rPr lang="en-US" sz="1000" dirty="0" err="1">
                  <a:latin typeface="Raleway" pitchFamily="2" charset="0"/>
                </a:rPr>
                <a:t>KIPR.off</a:t>
              </a:r>
              <a:r>
                <a:rPr lang="en-US" sz="1000" dirty="0">
                  <a:latin typeface="Raleway" pitchFamily="2" charset="0"/>
                </a:rPr>
                <a:t>(ARM_MOTOR)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38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4"/>
          <p:cNvPicPr preferRelativeResize="0"/>
          <p:nvPr/>
        </p:nvPicPr>
        <p:blipFill rotWithShape="1">
          <a:blip r:embed="rId3">
            <a:alphaModFix/>
          </a:blip>
          <a:srcRect l="22963" r="7783"/>
          <a:stretch/>
        </p:blipFill>
        <p:spPr>
          <a:xfrm>
            <a:off x="6287725" y="1078704"/>
            <a:ext cx="2227500" cy="2145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BF9C39-BE71-1D91-3A1F-16B76765340E}"/>
              </a:ext>
            </a:extLst>
          </p:cNvPr>
          <p:cNvGrpSpPr/>
          <p:nvPr/>
        </p:nvGrpSpPr>
        <p:grpSpPr>
          <a:xfrm>
            <a:off x="490000" y="3293425"/>
            <a:ext cx="5863282" cy="1047675"/>
            <a:chOff x="370000" y="3289550"/>
            <a:chExt cx="5863282" cy="1047675"/>
          </a:xfrm>
        </p:grpSpPr>
        <p:sp>
          <p:nvSpPr>
            <p:cNvPr id="145" name="Google Shape;145;p14"/>
            <p:cNvSpPr/>
            <p:nvPr/>
          </p:nvSpPr>
          <p:spPr>
            <a:xfrm>
              <a:off x="383282" y="3296670"/>
              <a:ext cx="5850000" cy="1039200"/>
            </a:xfrm>
            <a:prstGeom prst="roundRect">
              <a:avLst>
                <a:gd name="adj" fmla="val 1027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370450" y="3289550"/>
              <a:ext cx="5850000" cy="5139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cxnSp>
          <p:nvCxnSpPr>
            <p:cNvPr id="147" name="Google Shape;147;p14"/>
            <p:cNvCxnSpPr/>
            <p:nvPr/>
          </p:nvCxnSpPr>
          <p:spPr>
            <a:xfrm>
              <a:off x="1209550" y="3311525"/>
              <a:ext cx="0" cy="1025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4"/>
            <p:cNvCxnSpPr/>
            <p:nvPr/>
          </p:nvCxnSpPr>
          <p:spPr>
            <a:xfrm>
              <a:off x="2047750" y="3311525"/>
              <a:ext cx="0" cy="1025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4"/>
            <p:cNvCxnSpPr/>
            <p:nvPr/>
          </p:nvCxnSpPr>
          <p:spPr>
            <a:xfrm>
              <a:off x="2885950" y="3311525"/>
              <a:ext cx="0" cy="1025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4"/>
            <p:cNvCxnSpPr/>
            <p:nvPr/>
          </p:nvCxnSpPr>
          <p:spPr>
            <a:xfrm>
              <a:off x="3724150" y="3311525"/>
              <a:ext cx="0" cy="1025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4"/>
            <p:cNvCxnSpPr/>
            <p:nvPr/>
          </p:nvCxnSpPr>
          <p:spPr>
            <a:xfrm>
              <a:off x="4562350" y="3311525"/>
              <a:ext cx="0" cy="1025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4"/>
            <p:cNvCxnSpPr/>
            <p:nvPr/>
          </p:nvCxnSpPr>
          <p:spPr>
            <a:xfrm>
              <a:off x="5400550" y="3311525"/>
              <a:ext cx="0" cy="1025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3" name="Google Shape;153;p14"/>
            <p:cNvSpPr txBox="1"/>
            <p:nvPr/>
          </p:nvSpPr>
          <p:spPr>
            <a:xfrm>
              <a:off x="370450" y="33464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Mon</a:t>
              </a:r>
              <a:endPara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4" name="Google Shape;154;p14"/>
            <p:cNvSpPr txBox="1"/>
            <p:nvPr/>
          </p:nvSpPr>
          <p:spPr>
            <a:xfrm>
              <a:off x="1208650" y="33464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Tue</a:t>
              </a:r>
              <a:endPara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2047300" y="33464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Wed</a:t>
              </a:r>
              <a:endPara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6" name="Google Shape;156;p14"/>
            <p:cNvSpPr txBox="1"/>
            <p:nvPr/>
          </p:nvSpPr>
          <p:spPr>
            <a:xfrm>
              <a:off x="2885725" y="33464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Thu</a:t>
              </a:r>
              <a:endPara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7" name="Google Shape;157;p14"/>
            <p:cNvSpPr txBox="1"/>
            <p:nvPr/>
          </p:nvSpPr>
          <p:spPr>
            <a:xfrm>
              <a:off x="3724038" y="33464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Fri</a:t>
              </a:r>
              <a:endPara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4562288" y="33464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Sat</a:t>
              </a:r>
              <a:endPara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59" name="Google Shape;159;p14"/>
            <p:cNvSpPr txBox="1"/>
            <p:nvPr/>
          </p:nvSpPr>
          <p:spPr>
            <a:xfrm>
              <a:off x="5400538" y="33464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Sun</a:t>
              </a:r>
              <a:endParaRPr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60" name="Google Shape;160;p14"/>
            <p:cNvSpPr txBox="1"/>
            <p:nvPr/>
          </p:nvSpPr>
          <p:spPr>
            <a:xfrm>
              <a:off x="370000" y="3879800"/>
              <a:ext cx="806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6-9 pm</a:t>
              </a:r>
              <a:endParaRPr sz="1300" dirty="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61" name="Google Shape;161;p14"/>
            <p:cNvSpPr txBox="1"/>
            <p:nvPr/>
          </p:nvSpPr>
          <p:spPr>
            <a:xfrm>
              <a:off x="1208650" y="38798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—</a:t>
              </a:r>
              <a:endPara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62" name="Google Shape;162;p14"/>
            <p:cNvSpPr txBox="1"/>
            <p:nvPr/>
          </p:nvSpPr>
          <p:spPr>
            <a:xfrm>
              <a:off x="2047300" y="3879800"/>
              <a:ext cx="806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6-9 pm</a:t>
              </a:r>
              <a:endParaRPr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63" name="Google Shape;163;p14"/>
            <p:cNvSpPr txBox="1"/>
            <p:nvPr/>
          </p:nvSpPr>
          <p:spPr>
            <a:xfrm>
              <a:off x="2885725" y="38798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—</a:t>
              </a:r>
              <a:endPara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64" name="Google Shape;164;p14"/>
            <p:cNvSpPr txBox="1"/>
            <p:nvPr/>
          </p:nvSpPr>
          <p:spPr>
            <a:xfrm>
              <a:off x="3724038" y="38798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—</a:t>
              </a:r>
              <a:endPara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65" name="Google Shape;165;p14"/>
            <p:cNvSpPr txBox="1"/>
            <p:nvPr/>
          </p:nvSpPr>
          <p:spPr>
            <a:xfrm>
              <a:off x="4562288" y="3879800"/>
              <a:ext cx="806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10-1 pm</a:t>
              </a:r>
              <a:endParaRPr sz="1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  <p:sp>
          <p:nvSpPr>
            <p:cNvPr id="166" name="Google Shape;166;p14"/>
            <p:cNvSpPr txBox="1"/>
            <p:nvPr/>
          </p:nvSpPr>
          <p:spPr>
            <a:xfrm>
              <a:off x="5400538" y="3879800"/>
              <a:ext cx="8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aleway Medium"/>
                  <a:ea typeface="Raleway Medium"/>
                  <a:cs typeface="Raleway Medium"/>
                  <a:sym typeface="Raleway Medium"/>
                </a:rPr>
                <a:t>—</a:t>
              </a:r>
              <a:endPara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endParaRPr>
            </a:p>
          </p:txBody>
        </p:sp>
      </p:grpSp>
      <p:sp>
        <p:nvSpPr>
          <p:cNvPr id="167" name="Google Shape;167;p14"/>
          <p:cNvSpPr txBox="1"/>
          <p:nvPr/>
        </p:nvSpPr>
        <p:spPr>
          <a:xfrm>
            <a:off x="490000" y="1379116"/>
            <a:ext cx="4727400" cy="165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Team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Non-school based (extracurricular)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Address</a:t>
            </a: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da-DK" sz="15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36 Maryland Ave, Rockville, MD 20850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A62723-CA1E-358C-021D-E346F8EE5FCF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186;p16">
            <a:extLst>
              <a:ext uri="{FF2B5EF4-FFF2-40B4-BE49-F238E27FC236}">
                <a16:creationId xmlns:a16="http://schemas.microsoft.com/office/drawing/2014/main" id="{6A45AAFA-4F6A-4F0C-A367-4B43CDA16C5A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Meetings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6;p16">
            <a:extLst>
              <a:ext uri="{FF2B5EF4-FFF2-40B4-BE49-F238E27FC236}">
                <a16:creationId xmlns:a16="http://schemas.microsoft.com/office/drawing/2014/main" id="{53A19689-9550-8198-61EA-DD6AD819B7AD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Risks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9211F6-A61B-6FA9-B8EF-BE7AFB11F511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D8CA-5395-C0FF-0BB8-BA6DBCCA0072}"/>
              </a:ext>
            </a:extLst>
          </p:cNvPr>
          <p:cNvGrpSpPr/>
          <p:nvPr/>
        </p:nvGrpSpPr>
        <p:grpSpPr>
          <a:xfrm>
            <a:off x="3304092" y="1780999"/>
            <a:ext cx="2509482" cy="2428298"/>
            <a:chOff x="756853" y="1808429"/>
            <a:chExt cx="2541001" cy="245879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BB77D38-562A-4126-3C36-0437B3031B6E}"/>
                </a:ext>
              </a:extLst>
            </p:cNvPr>
            <p:cNvGrpSpPr/>
            <p:nvPr/>
          </p:nvGrpSpPr>
          <p:grpSpPr>
            <a:xfrm>
              <a:off x="756853" y="1808429"/>
              <a:ext cx="2541001" cy="2458797"/>
              <a:chOff x="1434025" y="1726225"/>
              <a:chExt cx="2756904" cy="2667714"/>
            </a:xfrm>
          </p:grpSpPr>
          <p:sp>
            <p:nvSpPr>
              <p:cNvPr id="36" name="Google Shape;360;p27">
                <a:extLst>
                  <a:ext uri="{FF2B5EF4-FFF2-40B4-BE49-F238E27FC236}">
                    <a16:creationId xmlns:a16="http://schemas.microsoft.com/office/drawing/2014/main" id="{D8E359CA-F88E-29EC-8A7F-475749C29DA0}"/>
                  </a:ext>
                </a:extLst>
              </p:cNvPr>
              <p:cNvSpPr/>
              <p:nvPr/>
            </p:nvSpPr>
            <p:spPr>
              <a:xfrm>
                <a:off x="1543525" y="1726225"/>
                <a:ext cx="2541000" cy="2541000"/>
              </a:xfrm>
              <a:prstGeom prst="ellipse">
                <a:avLst/>
              </a:prstGeom>
              <a:solidFill>
                <a:srgbClr val="F76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EB92033-B2ED-F7D3-5639-63FFBA9307F5}"/>
                  </a:ext>
                </a:extLst>
              </p:cNvPr>
              <p:cNvSpPr/>
              <p:nvPr/>
            </p:nvSpPr>
            <p:spPr>
              <a:xfrm>
                <a:off x="1434025" y="3059136"/>
                <a:ext cx="2756904" cy="1334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Google Shape;360;p27">
              <a:extLst>
                <a:ext uri="{FF2B5EF4-FFF2-40B4-BE49-F238E27FC236}">
                  <a16:creationId xmlns:a16="http://schemas.microsoft.com/office/drawing/2014/main" id="{A7C6FA89-0F0D-FAEA-A307-32CDF9075637}"/>
                </a:ext>
              </a:extLst>
            </p:cNvPr>
            <p:cNvSpPr/>
            <p:nvPr/>
          </p:nvSpPr>
          <p:spPr>
            <a:xfrm>
              <a:off x="857778" y="1808429"/>
              <a:ext cx="2342006" cy="2342006"/>
            </a:xfrm>
            <a:prstGeom prst="ellipse">
              <a:avLst/>
            </a:prstGeom>
            <a:noFill/>
            <a:ln w="25400">
              <a:solidFill>
                <a:srgbClr val="F76763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CBCD95-B228-A9ED-4190-8CD9D61C125D}"/>
                </a:ext>
              </a:extLst>
            </p:cNvPr>
            <p:cNvSpPr txBox="1"/>
            <p:nvPr/>
          </p:nvSpPr>
          <p:spPr>
            <a:xfrm>
              <a:off x="1407126" y="2539279"/>
              <a:ext cx="1240455" cy="342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redoka One" panose="02000000000000000000" pitchFamily="2" charset="0"/>
                </a:rPr>
                <a:t>Clustering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2CA440-922C-72DD-1D3D-D96B17BD7FC8}"/>
                </a:ext>
              </a:extLst>
            </p:cNvPr>
            <p:cNvSpPr txBox="1"/>
            <p:nvPr/>
          </p:nvSpPr>
          <p:spPr>
            <a:xfrm>
              <a:off x="1163421" y="3181802"/>
              <a:ext cx="1738946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Raleway" pitchFamily="2" charset="0"/>
                </a:rPr>
                <a:t>Friction/clustering of the poms and tennis balls</a:t>
              </a:r>
            </a:p>
          </p:txBody>
        </p:sp>
      </p:grpSp>
      <p:sp>
        <p:nvSpPr>
          <p:cNvPr id="367" name="Google Shape;367;p27"/>
          <p:cNvSpPr/>
          <p:nvPr/>
        </p:nvSpPr>
        <p:spPr>
          <a:xfrm>
            <a:off x="4392356" y="2080385"/>
            <a:ext cx="343898" cy="342964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rgbClr val="FDC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0598E9-4172-8B10-8E94-3BE7D8ABD008}"/>
              </a:ext>
            </a:extLst>
          </p:cNvPr>
          <p:cNvGrpSpPr/>
          <p:nvPr/>
        </p:nvGrpSpPr>
        <p:grpSpPr>
          <a:xfrm>
            <a:off x="677728" y="1781860"/>
            <a:ext cx="2415908" cy="2428298"/>
            <a:chOff x="753533" y="1808429"/>
            <a:chExt cx="2446252" cy="24587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D51097-5D58-BDD2-BFE6-39B5FC7104DD}"/>
                </a:ext>
              </a:extLst>
            </p:cNvPr>
            <p:cNvGrpSpPr/>
            <p:nvPr/>
          </p:nvGrpSpPr>
          <p:grpSpPr>
            <a:xfrm>
              <a:off x="753533" y="1808429"/>
              <a:ext cx="2446252" cy="2458797"/>
              <a:chOff x="1430422" y="1726225"/>
              <a:chExt cx="2654104" cy="2667714"/>
            </a:xfrm>
          </p:grpSpPr>
          <p:sp>
            <p:nvSpPr>
              <p:cNvPr id="360" name="Google Shape;360;p27"/>
              <p:cNvSpPr/>
              <p:nvPr/>
            </p:nvSpPr>
            <p:spPr>
              <a:xfrm>
                <a:off x="1543525" y="1726225"/>
                <a:ext cx="2541000" cy="254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8093D8F-54B9-4B8A-9BB2-04217CD43F1C}"/>
                  </a:ext>
                </a:extLst>
              </p:cNvPr>
              <p:cNvSpPr/>
              <p:nvPr/>
            </p:nvSpPr>
            <p:spPr>
              <a:xfrm>
                <a:off x="1430422" y="3059136"/>
                <a:ext cx="2654104" cy="1334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Google Shape;360;p27">
              <a:extLst>
                <a:ext uri="{FF2B5EF4-FFF2-40B4-BE49-F238E27FC236}">
                  <a16:creationId xmlns:a16="http://schemas.microsoft.com/office/drawing/2014/main" id="{59E1CEB9-536F-267A-58A4-1FA1D8E0D134}"/>
                </a:ext>
              </a:extLst>
            </p:cNvPr>
            <p:cNvSpPr/>
            <p:nvPr/>
          </p:nvSpPr>
          <p:spPr>
            <a:xfrm>
              <a:off x="857778" y="1808429"/>
              <a:ext cx="2342006" cy="2342006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BB854C-7AE1-78CB-CF24-59539914EDBE}"/>
                </a:ext>
              </a:extLst>
            </p:cNvPr>
            <p:cNvSpPr txBox="1"/>
            <p:nvPr/>
          </p:nvSpPr>
          <p:spPr>
            <a:xfrm>
              <a:off x="1474214" y="2539280"/>
              <a:ext cx="110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redoka One" panose="02000000000000000000" pitchFamily="2" charset="0"/>
                </a:rPr>
                <a:t>Timing</a:t>
              </a:r>
            </a:p>
          </p:txBody>
        </p:sp>
        <p:grpSp>
          <p:nvGrpSpPr>
            <p:cNvPr id="364" name="Google Shape;364;p27"/>
            <p:cNvGrpSpPr/>
            <p:nvPr/>
          </p:nvGrpSpPr>
          <p:grpSpPr>
            <a:xfrm>
              <a:off x="1851487" y="2105202"/>
              <a:ext cx="354586" cy="353645"/>
              <a:chOff x="-30735200" y="3910925"/>
              <a:chExt cx="292225" cy="29145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65" name="Google Shape;365;p27"/>
              <p:cNvSpPr/>
              <p:nvPr/>
            </p:nvSpPr>
            <p:spPr>
              <a:xfrm>
                <a:off x="-30683225" y="3963299"/>
                <a:ext cx="188275" cy="186700"/>
              </a:xfrm>
              <a:custGeom>
                <a:avLst/>
                <a:gdLst/>
                <a:ahLst/>
                <a:cxnLst/>
                <a:rect l="l" t="t" r="r" b="b"/>
                <a:pathLst>
                  <a:path w="7531" h="7468" extrusionOk="0">
                    <a:moveTo>
                      <a:pt x="3750" y="663"/>
                    </a:moveTo>
                    <a:cubicBezTo>
                      <a:pt x="3939" y="663"/>
                      <a:pt x="4096" y="820"/>
                      <a:pt x="4096" y="1009"/>
                    </a:cubicBezTo>
                    <a:lnTo>
                      <a:pt x="4096" y="3624"/>
                    </a:lnTo>
                    <a:lnTo>
                      <a:pt x="5357" y="4884"/>
                    </a:lnTo>
                    <a:cubicBezTo>
                      <a:pt x="5514" y="5042"/>
                      <a:pt x="5514" y="5231"/>
                      <a:pt x="5357" y="5357"/>
                    </a:cubicBezTo>
                    <a:cubicBezTo>
                      <a:pt x="5294" y="5420"/>
                      <a:pt x="5207" y="5451"/>
                      <a:pt x="5120" y="5451"/>
                    </a:cubicBezTo>
                    <a:cubicBezTo>
                      <a:pt x="5034" y="5451"/>
                      <a:pt x="4947" y="5420"/>
                      <a:pt x="4884" y="5357"/>
                    </a:cubicBezTo>
                    <a:lnTo>
                      <a:pt x="3498" y="3971"/>
                    </a:lnTo>
                    <a:cubicBezTo>
                      <a:pt x="3435" y="3908"/>
                      <a:pt x="3403" y="3813"/>
                      <a:pt x="3403" y="3719"/>
                    </a:cubicBezTo>
                    <a:lnTo>
                      <a:pt x="3403" y="1009"/>
                    </a:lnTo>
                    <a:cubicBezTo>
                      <a:pt x="3403" y="820"/>
                      <a:pt x="3561" y="663"/>
                      <a:pt x="3750" y="663"/>
                    </a:cubicBezTo>
                    <a:close/>
                    <a:moveTo>
                      <a:pt x="3750" y="1"/>
                    </a:moveTo>
                    <a:cubicBezTo>
                      <a:pt x="1671" y="1"/>
                      <a:pt x="1" y="1702"/>
                      <a:pt x="1" y="3750"/>
                    </a:cubicBezTo>
                    <a:cubicBezTo>
                      <a:pt x="1" y="5829"/>
                      <a:pt x="1702" y="7468"/>
                      <a:pt x="3750" y="7468"/>
                    </a:cubicBezTo>
                    <a:cubicBezTo>
                      <a:pt x="5798" y="7468"/>
                      <a:pt x="7499" y="5798"/>
                      <a:pt x="7499" y="3750"/>
                    </a:cubicBezTo>
                    <a:cubicBezTo>
                      <a:pt x="7530" y="1702"/>
                      <a:pt x="5829" y="1"/>
                      <a:pt x="37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-30735200" y="3910925"/>
                <a:ext cx="292225" cy="291450"/>
              </a:xfrm>
              <a:custGeom>
                <a:avLst/>
                <a:gdLst/>
                <a:ahLst/>
                <a:cxnLst/>
                <a:rect l="l" t="t" r="r" b="b"/>
                <a:pathLst>
                  <a:path w="11689" h="11658" extrusionOk="0">
                    <a:moveTo>
                      <a:pt x="5829" y="1355"/>
                    </a:moveTo>
                    <a:cubicBezTo>
                      <a:pt x="8286" y="1355"/>
                      <a:pt x="10271" y="3372"/>
                      <a:pt x="10271" y="5829"/>
                    </a:cubicBezTo>
                    <a:cubicBezTo>
                      <a:pt x="10271" y="8286"/>
                      <a:pt x="8318" y="10271"/>
                      <a:pt x="5829" y="10271"/>
                    </a:cubicBezTo>
                    <a:cubicBezTo>
                      <a:pt x="3403" y="10271"/>
                      <a:pt x="1387" y="8255"/>
                      <a:pt x="1387" y="5829"/>
                    </a:cubicBezTo>
                    <a:cubicBezTo>
                      <a:pt x="1387" y="3372"/>
                      <a:pt x="3371" y="1355"/>
                      <a:pt x="5829" y="1355"/>
                    </a:cubicBezTo>
                    <a:close/>
                    <a:moveTo>
                      <a:pt x="5829" y="1"/>
                    </a:moveTo>
                    <a:cubicBezTo>
                      <a:pt x="2647" y="1"/>
                      <a:pt x="0" y="2616"/>
                      <a:pt x="0" y="5829"/>
                    </a:cubicBezTo>
                    <a:cubicBezTo>
                      <a:pt x="0" y="9011"/>
                      <a:pt x="2647" y="11657"/>
                      <a:pt x="5829" y="11657"/>
                    </a:cubicBezTo>
                    <a:cubicBezTo>
                      <a:pt x="9011" y="11657"/>
                      <a:pt x="11657" y="9011"/>
                      <a:pt x="11657" y="5829"/>
                    </a:cubicBezTo>
                    <a:cubicBezTo>
                      <a:pt x="11689" y="2616"/>
                      <a:pt x="9042" y="1"/>
                      <a:pt x="58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C2933B-36D4-4F7A-5550-DA4F3DDECA22}"/>
                </a:ext>
              </a:extLst>
            </p:cNvPr>
            <p:cNvSpPr txBox="1"/>
            <p:nvPr/>
          </p:nvSpPr>
          <p:spPr>
            <a:xfrm>
              <a:off x="1359912" y="3162606"/>
              <a:ext cx="13377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Raleway" pitchFamily="2" charset="0"/>
                </a:rPr>
                <a:t>Timing of the two bots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BE3ADB-92C3-777F-A37A-D389B26FBEC8}"/>
              </a:ext>
            </a:extLst>
          </p:cNvPr>
          <p:cNvGrpSpPr/>
          <p:nvPr/>
        </p:nvGrpSpPr>
        <p:grpSpPr>
          <a:xfrm>
            <a:off x="5929464" y="1780999"/>
            <a:ext cx="2509482" cy="2428298"/>
            <a:chOff x="756853" y="1808429"/>
            <a:chExt cx="2541001" cy="245879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E5A55F3-6D7F-FFFE-C440-54AF22624755}"/>
                </a:ext>
              </a:extLst>
            </p:cNvPr>
            <p:cNvGrpSpPr/>
            <p:nvPr/>
          </p:nvGrpSpPr>
          <p:grpSpPr>
            <a:xfrm>
              <a:off x="756853" y="1808429"/>
              <a:ext cx="2541001" cy="2458797"/>
              <a:chOff x="1434025" y="1726225"/>
              <a:chExt cx="2756904" cy="2667714"/>
            </a:xfrm>
          </p:grpSpPr>
          <p:sp>
            <p:nvSpPr>
              <p:cNvPr id="43" name="Google Shape;360;p27">
                <a:extLst>
                  <a:ext uri="{FF2B5EF4-FFF2-40B4-BE49-F238E27FC236}">
                    <a16:creationId xmlns:a16="http://schemas.microsoft.com/office/drawing/2014/main" id="{F3EE051C-2553-5DA4-3769-B0F61BC8F686}"/>
                  </a:ext>
                </a:extLst>
              </p:cNvPr>
              <p:cNvSpPr/>
              <p:nvPr/>
            </p:nvSpPr>
            <p:spPr>
              <a:xfrm>
                <a:off x="1543525" y="1726225"/>
                <a:ext cx="2541000" cy="254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8FA4478-D486-5128-45FB-CD38F0C7EF86}"/>
                  </a:ext>
                </a:extLst>
              </p:cNvPr>
              <p:cNvSpPr/>
              <p:nvPr/>
            </p:nvSpPr>
            <p:spPr>
              <a:xfrm>
                <a:off x="1434025" y="3059136"/>
                <a:ext cx="2756904" cy="1334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Google Shape;360;p27">
              <a:extLst>
                <a:ext uri="{FF2B5EF4-FFF2-40B4-BE49-F238E27FC236}">
                  <a16:creationId xmlns:a16="http://schemas.microsoft.com/office/drawing/2014/main" id="{BDA47B7C-E68E-045E-0356-984D8A81BCF1}"/>
                </a:ext>
              </a:extLst>
            </p:cNvPr>
            <p:cNvSpPr/>
            <p:nvPr/>
          </p:nvSpPr>
          <p:spPr>
            <a:xfrm>
              <a:off x="857778" y="1808429"/>
              <a:ext cx="2342006" cy="2342006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5DCC47-05BD-25E3-1E86-783AEB7FD15A}"/>
                </a:ext>
              </a:extLst>
            </p:cNvPr>
            <p:cNvSpPr txBox="1"/>
            <p:nvPr/>
          </p:nvSpPr>
          <p:spPr>
            <a:xfrm>
              <a:off x="1474214" y="2539280"/>
              <a:ext cx="110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redoka One" panose="02000000000000000000" pitchFamily="2" charset="0"/>
                </a:rPr>
                <a:t>Slip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1F9DDD-3451-3C8C-9891-A3270BD6F63C}"/>
                </a:ext>
              </a:extLst>
            </p:cNvPr>
            <p:cNvSpPr txBox="1"/>
            <p:nvPr/>
          </p:nvSpPr>
          <p:spPr>
            <a:xfrm>
              <a:off x="1163421" y="3181802"/>
              <a:ext cx="1738946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Raleway" pitchFamily="2" charset="0"/>
                </a:rPr>
                <a:t>Roomba slipping, causing angle inconsistency</a:t>
              </a:r>
            </a:p>
          </p:txBody>
        </p:sp>
      </p:grpSp>
      <p:grpSp>
        <p:nvGrpSpPr>
          <p:cNvPr id="49" name="Google Shape;56;p13">
            <a:extLst>
              <a:ext uri="{FF2B5EF4-FFF2-40B4-BE49-F238E27FC236}">
                <a16:creationId xmlns:a16="http://schemas.microsoft.com/office/drawing/2014/main" id="{FD56E757-C8D1-EE48-AD20-E6BB259FC182}"/>
              </a:ext>
            </a:extLst>
          </p:cNvPr>
          <p:cNvGrpSpPr/>
          <p:nvPr/>
        </p:nvGrpSpPr>
        <p:grpSpPr>
          <a:xfrm>
            <a:off x="7008779" y="2081271"/>
            <a:ext cx="350851" cy="350849"/>
            <a:chOff x="-50134375" y="3183175"/>
            <a:chExt cx="300100" cy="3001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0" name="Google Shape;57;p13">
              <a:extLst>
                <a:ext uri="{FF2B5EF4-FFF2-40B4-BE49-F238E27FC236}">
                  <a16:creationId xmlns:a16="http://schemas.microsoft.com/office/drawing/2014/main" id="{A75650F2-B31A-4524-3A61-DB115706C3C5}"/>
                </a:ext>
              </a:extLst>
            </p:cNvPr>
            <p:cNvSpPr/>
            <p:nvPr/>
          </p:nvSpPr>
          <p:spPr>
            <a:xfrm>
              <a:off x="-50134375" y="3270600"/>
              <a:ext cx="87450" cy="53575"/>
            </a:xfrm>
            <a:custGeom>
              <a:avLst/>
              <a:gdLst/>
              <a:ahLst/>
              <a:cxnLst/>
              <a:rect l="l" t="t" r="r" b="b"/>
              <a:pathLst>
                <a:path w="349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97" y="2143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;p13">
              <a:extLst>
                <a:ext uri="{FF2B5EF4-FFF2-40B4-BE49-F238E27FC236}">
                  <a16:creationId xmlns:a16="http://schemas.microsoft.com/office/drawing/2014/main" id="{16FB76AD-436D-A803-0003-117305E3A4F8}"/>
                </a:ext>
              </a:extLst>
            </p:cNvPr>
            <p:cNvSpPr/>
            <p:nvPr/>
          </p:nvSpPr>
          <p:spPr>
            <a:xfrm>
              <a:off x="-50134375" y="3340700"/>
              <a:ext cx="87450" cy="54375"/>
            </a:xfrm>
            <a:custGeom>
              <a:avLst/>
              <a:gdLst/>
              <a:ahLst/>
              <a:cxnLst/>
              <a:rect l="l" t="t" r="r" b="b"/>
              <a:pathLst>
                <a:path w="3498" h="2175" extrusionOk="0">
                  <a:moveTo>
                    <a:pt x="0" y="0"/>
                  </a:moveTo>
                  <a:lnTo>
                    <a:pt x="0" y="2174"/>
                  </a:lnTo>
                  <a:cubicBezTo>
                    <a:pt x="441" y="1701"/>
                    <a:pt x="1071" y="1418"/>
                    <a:pt x="1765" y="1418"/>
                  </a:cubicBezTo>
                  <a:cubicBezTo>
                    <a:pt x="2426" y="1418"/>
                    <a:pt x="3056" y="1670"/>
                    <a:pt x="3497" y="2174"/>
                  </a:cubicBez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;p13">
              <a:extLst>
                <a:ext uri="{FF2B5EF4-FFF2-40B4-BE49-F238E27FC236}">
                  <a16:creationId xmlns:a16="http://schemas.microsoft.com/office/drawing/2014/main" id="{11A13546-D7E0-6A47-A598-C8CF2C268E82}"/>
                </a:ext>
              </a:extLst>
            </p:cNvPr>
            <p:cNvSpPr/>
            <p:nvPr/>
          </p:nvSpPr>
          <p:spPr>
            <a:xfrm>
              <a:off x="-50134375" y="3183175"/>
              <a:ext cx="87450" cy="70125"/>
            </a:xfrm>
            <a:custGeom>
              <a:avLst/>
              <a:gdLst/>
              <a:ahLst/>
              <a:cxnLst/>
              <a:rect l="l" t="t" r="r" b="b"/>
              <a:pathLst>
                <a:path w="3498" h="280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804"/>
                  </a:lnTo>
                  <a:lnTo>
                    <a:pt x="3497" y="2804"/>
                  </a:lnTo>
                  <a:lnTo>
                    <a:pt x="3497" y="347"/>
                  </a:lnTo>
                  <a:cubicBezTo>
                    <a:pt x="3497" y="158"/>
                    <a:pt x="3340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0;p13">
              <a:extLst>
                <a:ext uri="{FF2B5EF4-FFF2-40B4-BE49-F238E27FC236}">
                  <a16:creationId xmlns:a16="http://schemas.microsoft.com/office/drawing/2014/main" id="{4E7A8378-4F8A-38B2-A056-AB303B0F36B8}"/>
                </a:ext>
              </a:extLst>
            </p:cNvPr>
            <p:cNvSpPr/>
            <p:nvPr/>
          </p:nvSpPr>
          <p:spPr>
            <a:xfrm>
              <a:off x="-50028050" y="3363525"/>
              <a:ext cx="37050" cy="75650"/>
            </a:xfrm>
            <a:custGeom>
              <a:avLst/>
              <a:gdLst/>
              <a:ahLst/>
              <a:cxnLst/>
              <a:rect l="l" t="t" r="r" b="b"/>
              <a:pathLst>
                <a:path w="1482" h="3026" extrusionOk="0">
                  <a:moveTo>
                    <a:pt x="0" y="1"/>
                  </a:moveTo>
                  <a:lnTo>
                    <a:pt x="0" y="3025"/>
                  </a:lnTo>
                  <a:lnTo>
                    <a:pt x="1481" y="148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;p13">
              <a:extLst>
                <a:ext uri="{FF2B5EF4-FFF2-40B4-BE49-F238E27FC236}">
                  <a16:creationId xmlns:a16="http://schemas.microsoft.com/office/drawing/2014/main" id="{FFE80E37-984B-9B45-0E7F-9F825DC16324}"/>
                </a:ext>
              </a:extLst>
            </p:cNvPr>
            <p:cNvSpPr/>
            <p:nvPr/>
          </p:nvSpPr>
          <p:spPr>
            <a:xfrm>
              <a:off x="-50028050" y="3287125"/>
              <a:ext cx="88225" cy="101625"/>
            </a:xfrm>
            <a:custGeom>
              <a:avLst/>
              <a:gdLst/>
              <a:ahLst/>
              <a:cxnLst/>
              <a:rect l="l" t="t" r="r" b="b"/>
              <a:pathLst>
                <a:path w="3529" h="4065" extrusionOk="0">
                  <a:moveTo>
                    <a:pt x="1072" y="1"/>
                  </a:moveTo>
                  <a:lnTo>
                    <a:pt x="0" y="1104"/>
                  </a:lnTo>
                  <a:lnTo>
                    <a:pt x="0" y="2049"/>
                  </a:lnTo>
                  <a:lnTo>
                    <a:pt x="2017" y="4065"/>
                  </a:lnTo>
                  <a:lnTo>
                    <a:pt x="3529" y="2490"/>
                  </a:lnTo>
                  <a:lnTo>
                    <a:pt x="10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2;p13">
              <a:extLst>
                <a:ext uri="{FF2B5EF4-FFF2-40B4-BE49-F238E27FC236}">
                  <a16:creationId xmlns:a16="http://schemas.microsoft.com/office/drawing/2014/main" id="{83DC01CC-2677-BA08-84BC-74AC6BB3AFBE}"/>
                </a:ext>
              </a:extLst>
            </p:cNvPr>
            <p:cNvSpPr/>
            <p:nvPr/>
          </p:nvSpPr>
          <p:spPr>
            <a:xfrm>
              <a:off x="-49988675" y="3225700"/>
              <a:ext cx="111875" cy="111875"/>
            </a:xfrm>
            <a:custGeom>
              <a:avLst/>
              <a:gdLst/>
              <a:ahLst/>
              <a:cxnLst/>
              <a:rect l="l" t="t" r="r" b="b"/>
              <a:pathLst>
                <a:path w="4475" h="4475" extrusionOk="0">
                  <a:moveTo>
                    <a:pt x="2155" y="0"/>
                  </a:moveTo>
                  <a:cubicBezTo>
                    <a:pt x="2064" y="0"/>
                    <a:pt x="1970" y="32"/>
                    <a:pt x="1891" y="95"/>
                  </a:cubicBezTo>
                  <a:lnTo>
                    <a:pt x="1" y="1985"/>
                  </a:lnTo>
                  <a:lnTo>
                    <a:pt x="2490" y="4474"/>
                  </a:lnTo>
                  <a:lnTo>
                    <a:pt x="4380" y="2584"/>
                  </a:lnTo>
                  <a:cubicBezTo>
                    <a:pt x="4474" y="2458"/>
                    <a:pt x="4474" y="2237"/>
                    <a:pt x="4380" y="2080"/>
                  </a:cubicBezTo>
                  <a:lnTo>
                    <a:pt x="2395" y="95"/>
                  </a:lnTo>
                  <a:cubicBezTo>
                    <a:pt x="2332" y="32"/>
                    <a:pt x="2245" y="0"/>
                    <a:pt x="2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3;p13">
              <a:extLst>
                <a:ext uri="{FF2B5EF4-FFF2-40B4-BE49-F238E27FC236}">
                  <a16:creationId xmlns:a16="http://schemas.microsoft.com/office/drawing/2014/main" id="{D73770CA-4CE9-4798-206C-8D0FF9F25D4E}"/>
                </a:ext>
              </a:extLst>
            </p:cNvPr>
            <p:cNvSpPr/>
            <p:nvPr/>
          </p:nvSpPr>
          <p:spPr>
            <a:xfrm>
              <a:off x="-50134375" y="3395050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1418"/>
                  </a:moveTo>
                  <a:cubicBezTo>
                    <a:pt x="1985" y="1418"/>
                    <a:pt x="2111" y="1575"/>
                    <a:pt x="2111" y="1764"/>
                  </a:cubicBezTo>
                  <a:cubicBezTo>
                    <a:pt x="2111" y="1953"/>
                    <a:pt x="1985" y="2111"/>
                    <a:pt x="1765" y="2111"/>
                  </a:cubicBezTo>
                  <a:cubicBezTo>
                    <a:pt x="1576" y="2111"/>
                    <a:pt x="1418" y="1953"/>
                    <a:pt x="1418" y="1764"/>
                  </a:cubicBezTo>
                  <a:cubicBezTo>
                    <a:pt x="1418" y="1575"/>
                    <a:pt x="1576" y="1418"/>
                    <a:pt x="1765" y="1418"/>
                  </a:cubicBezTo>
                  <a:close/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4"/>
                  </a:cubicBezTo>
                  <a:cubicBezTo>
                    <a:pt x="3497" y="788"/>
                    <a:pt x="2710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4;p13">
              <a:extLst>
                <a:ext uri="{FF2B5EF4-FFF2-40B4-BE49-F238E27FC236}">
                  <a16:creationId xmlns:a16="http://schemas.microsoft.com/office/drawing/2014/main" id="{B2F8D997-96F1-8BCB-EDCB-C2AD7D19BFB4}"/>
                </a:ext>
              </a:extLst>
            </p:cNvPr>
            <p:cNvSpPr/>
            <p:nvPr/>
          </p:nvSpPr>
          <p:spPr>
            <a:xfrm>
              <a:off x="-50045375" y="3428900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2111" y="1"/>
                  </a:move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;p13">
              <a:extLst>
                <a:ext uri="{FF2B5EF4-FFF2-40B4-BE49-F238E27FC236}">
                  <a16:creationId xmlns:a16="http://schemas.microsoft.com/office/drawing/2014/main" id="{A48F6FB7-9B98-DCEA-35F7-D6F47C67435B}"/>
                </a:ext>
              </a:extLst>
            </p:cNvPr>
            <p:cNvSpPr/>
            <p:nvPr/>
          </p:nvSpPr>
          <p:spPr>
            <a:xfrm>
              <a:off x="-49975275" y="3395050"/>
              <a:ext cx="52775" cy="87450"/>
            </a:xfrm>
            <a:custGeom>
              <a:avLst/>
              <a:gdLst/>
              <a:ahLst/>
              <a:cxnLst/>
              <a:rect l="l" t="t" r="r" b="b"/>
              <a:pathLst>
                <a:path w="2111" h="3498" extrusionOk="0">
                  <a:moveTo>
                    <a:pt x="693" y="0"/>
                  </a:moveTo>
                  <a:lnTo>
                    <a:pt x="0" y="662"/>
                  </a:lnTo>
                  <a:lnTo>
                    <a:pt x="0" y="3497"/>
                  </a:lnTo>
                  <a:lnTo>
                    <a:pt x="2111" y="3497"/>
                  </a:lnTo>
                  <a:lnTo>
                    <a:pt x="2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6;p13">
              <a:extLst>
                <a:ext uri="{FF2B5EF4-FFF2-40B4-BE49-F238E27FC236}">
                  <a16:creationId xmlns:a16="http://schemas.microsoft.com/office/drawing/2014/main" id="{A52CA61C-2791-0A0E-B99E-3A1825CE922F}"/>
                </a:ext>
              </a:extLst>
            </p:cNvPr>
            <p:cNvSpPr/>
            <p:nvPr/>
          </p:nvSpPr>
          <p:spPr>
            <a:xfrm>
              <a:off x="-49905175" y="3395050"/>
              <a:ext cx="70900" cy="87450"/>
            </a:xfrm>
            <a:custGeom>
              <a:avLst/>
              <a:gdLst/>
              <a:ahLst/>
              <a:cxnLst/>
              <a:rect l="l" t="t" r="r" b="b"/>
              <a:pathLst>
                <a:path w="2836" h="3498" extrusionOk="0">
                  <a:moveTo>
                    <a:pt x="0" y="0"/>
                  </a:moveTo>
                  <a:lnTo>
                    <a:pt x="0" y="3497"/>
                  </a:lnTo>
                  <a:lnTo>
                    <a:pt x="2489" y="3497"/>
                  </a:lnTo>
                  <a:cubicBezTo>
                    <a:pt x="2678" y="3497"/>
                    <a:pt x="2836" y="3340"/>
                    <a:pt x="2836" y="315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8"/>
          <p:cNvGrpSpPr/>
          <p:nvPr/>
        </p:nvGrpSpPr>
        <p:grpSpPr>
          <a:xfrm>
            <a:off x="5990623" y="1335133"/>
            <a:ext cx="2273476" cy="3380713"/>
            <a:chOff x="2132400" y="372275"/>
            <a:chExt cx="3330125" cy="4951975"/>
          </a:xfrm>
        </p:grpSpPr>
        <p:sp>
          <p:nvSpPr>
            <p:cNvPr id="377" name="Google Shape;377;p28"/>
            <p:cNvSpPr/>
            <p:nvPr/>
          </p:nvSpPr>
          <p:spPr>
            <a:xfrm>
              <a:off x="2132400" y="372275"/>
              <a:ext cx="3330125" cy="4951975"/>
            </a:xfrm>
            <a:custGeom>
              <a:avLst/>
              <a:gdLst/>
              <a:ahLst/>
              <a:cxnLst/>
              <a:rect l="l" t="t" r="r" b="b"/>
              <a:pathLst>
                <a:path w="133205" h="198079" extrusionOk="0">
                  <a:moveTo>
                    <a:pt x="10948" y="0"/>
                  </a:moveTo>
                  <a:cubicBezTo>
                    <a:pt x="4890" y="0"/>
                    <a:pt x="1" y="4890"/>
                    <a:pt x="1" y="10948"/>
                  </a:cubicBezTo>
                  <a:lnTo>
                    <a:pt x="1" y="187131"/>
                  </a:lnTo>
                  <a:cubicBezTo>
                    <a:pt x="1" y="193189"/>
                    <a:pt x="4890" y="198078"/>
                    <a:pt x="10948" y="198078"/>
                  </a:cubicBezTo>
                  <a:lnTo>
                    <a:pt x="122257" y="198078"/>
                  </a:lnTo>
                  <a:cubicBezTo>
                    <a:pt x="128315" y="198078"/>
                    <a:pt x="133205" y="193165"/>
                    <a:pt x="133205" y="187107"/>
                  </a:cubicBezTo>
                  <a:lnTo>
                    <a:pt x="133205" y="10948"/>
                  </a:lnTo>
                  <a:cubicBezTo>
                    <a:pt x="133205" y="4890"/>
                    <a:pt x="128315" y="0"/>
                    <a:pt x="122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3631400" y="4825750"/>
              <a:ext cx="332125" cy="332150"/>
            </a:xfrm>
            <a:custGeom>
              <a:avLst/>
              <a:gdLst/>
              <a:ahLst/>
              <a:cxnLst/>
              <a:rect l="l" t="t" r="r" b="b"/>
              <a:pathLst>
                <a:path w="13285" h="13286" extrusionOk="0">
                  <a:moveTo>
                    <a:pt x="6655" y="0"/>
                  </a:moveTo>
                  <a:cubicBezTo>
                    <a:pt x="2982" y="0"/>
                    <a:pt x="0" y="2982"/>
                    <a:pt x="0" y="6631"/>
                  </a:cubicBezTo>
                  <a:cubicBezTo>
                    <a:pt x="0" y="10304"/>
                    <a:pt x="2982" y="13285"/>
                    <a:pt x="6655" y="13285"/>
                  </a:cubicBezTo>
                  <a:cubicBezTo>
                    <a:pt x="10304" y="13285"/>
                    <a:pt x="13285" y="10304"/>
                    <a:pt x="13285" y="6631"/>
                  </a:cubicBezTo>
                  <a:cubicBezTo>
                    <a:pt x="13285" y="2982"/>
                    <a:pt x="10304" y="0"/>
                    <a:pt x="665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28"/>
          <p:cNvPicPr preferRelativeResize="0"/>
          <p:nvPr/>
        </p:nvPicPr>
        <p:blipFill rotWithShape="1">
          <a:blip r:embed="rId3">
            <a:alphaModFix/>
          </a:blip>
          <a:srcRect t="295" b="1337"/>
          <a:stretch/>
        </p:blipFill>
        <p:spPr>
          <a:xfrm>
            <a:off x="6067923" y="1526692"/>
            <a:ext cx="2118706" cy="279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8"/>
          <p:cNvPicPr preferRelativeResize="0"/>
          <p:nvPr/>
        </p:nvPicPr>
        <p:blipFill rotWithShape="1">
          <a:blip r:embed="rId4">
            <a:alphaModFix/>
          </a:blip>
          <a:srcRect t="16520" b="22740"/>
          <a:stretch/>
        </p:blipFill>
        <p:spPr>
          <a:xfrm>
            <a:off x="6067923" y="1526692"/>
            <a:ext cx="2118706" cy="279053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8"/>
          <p:cNvSpPr/>
          <p:nvPr/>
        </p:nvSpPr>
        <p:spPr>
          <a:xfrm>
            <a:off x="471400" y="1537975"/>
            <a:ext cx="4378800" cy="681000"/>
          </a:xfrm>
          <a:prstGeom prst="roundRect">
            <a:avLst>
              <a:gd name="adj" fmla="val 5821"/>
            </a:avLst>
          </a:prstGeom>
          <a:solidFill>
            <a:srgbClr val="A2C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1C4587"/>
                </a:solidFill>
                <a:latin typeface="Raleway"/>
                <a:ea typeface="Raleway"/>
                <a:cs typeface="Raleway"/>
                <a:sym typeface="Raleway"/>
              </a:rPr>
              <a:t>Running our Instagram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1C4587"/>
                </a:solidFill>
                <a:latin typeface="Raleway"/>
                <a:ea typeface="Raleway"/>
                <a:cs typeface="Raleway"/>
                <a:sym typeface="Raleway"/>
              </a:rPr>
              <a:t>account @exp1010botball</a:t>
            </a:r>
            <a:endParaRPr sz="1500" dirty="0">
              <a:solidFill>
                <a:srgbClr val="1C45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471400" y="2302650"/>
            <a:ext cx="4378800" cy="681000"/>
          </a:xfrm>
          <a:prstGeom prst="roundRect">
            <a:avLst>
              <a:gd name="adj" fmla="val 6473"/>
            </a:avLst>
          </a:prstGeom>
          <a:solidFill>
            <a:srgbClr val="6BA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1C4587"/>
                </a:solidFill>
                <a:latin typeface="Raleway"/>
                <a:ea typeface="Raleway"/>
                <a:cs typeface="Raleway"/>
                <a:sym typeface="Raleway"/>
              </a:rPr>
              <a:t>Introducing our team to visitors of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1C4587"/>
                </a:solidFill>
                <a:latin typeface="Raleway"/>
                <a:ea typeface="Raleway"/>
                <a:cs typeface="Raleway"/>
                <a:sym typeface="Raleway"/>
              </a:rPr>
              <a:t>t</a:t>
            </a:r>
            <a:r>
              <a:rPr lang="en" sz="1500" dirty="0">
                <a:solidFill>
                  <a:srgbClr val="1C4587"/>
                </a:solidFill>
                <a:latin typeface="Raleway"/>
                <a:ea typeface="Raleway"/>
                <a:cs typeface="Raleway"/>
                <a:sym typeface="Raleway"/>
              </a:rPr>
              <a:t>he Rockville Science Center</a:t>
            </a:r>
            <a:endParaRPr sz="1500" dirty="0">
              <a:solidFill>
                <a:srgbClr val="1C45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471400" y="3067325"/>
            <a:ext cx="4378800" cy="681000"/>
          </a:xfrm>
          <a:prstGeom prst="roundRect">
            <a:avLst>
              <a:gd name="adj" fmla="val 647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Raleway"/>
                <a:ea typeface="Raleway"/>
                <a:cs typeface="Raleway"/>
                <a:sym typeface="Raleway"/>
              </a:rPr>
              <a:t>Volunteering during the Science Center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Raleway"/>
                <a:ea typeface="Raleway"/>
                <a:cs typeface="Raleway"/>
                <a:sym typeface="Raleway"/>
              </a:rPr>
              <a:t> events (Rockville Science Day)</a:t>
            </a:r>
            <a:endParaRPr sz="15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471400" y="3832000"/>
            <a:ext cx="4378800" cy="681000"/>
          </a:xfrm>
          <a:prstGeom prst="roundRect">
            <a:avLst>
              <a:gd name="adj" fmla="val 7631"/>
            </a:avLst>
          </a:prstGeom>
          <a:solidFill>
            <a:srgbClr val="305D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Helping out FLL Teams</a:t>
            </a:r>
            <a:endParaRPr sz="15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6434575" y="4050200"/>
            <a:ext cx="808800" cy="14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8"/>
          <p:cNvSpPr/>
          <p:nvPr/>
        </p:nvSpPr>
        <p:spPr>
          <a:xfrm>
            <a:off x="6621525" y="4174150"/>
            <a:ext cx="808800" cy="9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1BE230-721C-03D7-4FBF-9D4D58C2A92C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86;p16">
            <a:extLst>
              <a:ext uri="{FF2B5EF4-FFF2-40B4-BE49-F238E27FC236}">
                <a16:creationId xmlns:a16="http://schemas.microsoft.com/office/drawing/2014/main" id="{21FEC467-2AB7-93E2-BBED-276A08C7E24A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Community Impact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9"/>
          <p:cNvSpPr txBox="1"/>
          <p:nvPr/>
        </p:nvSpPr>
        <p:spPr>
          <a:xfrm>
            <a:off x="1304646" y="2148211"/>
            <a:ext cx="65367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Thank You</a:t>
            </a:r>
            <a:endParaRPr sz="45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45" name="Google Shape;445;p29"/>
          <p:cNvSpPr txBox="1"/>
          <p:nvPr/>
        </p:nvSpPr>
        <p:spPr>
          <a:xfrm>
            <a:off x="2691734" y="3078008"/>
            <a:ext cx="3770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05DBF"/>
                </a:solidFill>
                <a:latin typeface="Fredoka One"/>
                <a:ea typeface="Fredoka One"/>
                <a:cs typeface="Fredoka One"/>
                <a:sym typeface="Fredoka One"/>
              </a:rPr>
              <a:t>Explorer Post 1010</a:t>
            </a:r>
            <a:endParaRPr sz="1700">
              <a:solidFill>
                <a:srgbClr val="305DBF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49" name="Google Shape;449;p29"/>
          <p:cNvSpPr/>
          <p:nvPr/>
        </p:nvSpPr>
        <p:spPr>
          <a:xfrm rot="3708">
            <a:off x="747557" y="4773303"/>
            <a:ext cx="278100" cy="21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9"/>
          <p:cNvSpPr/>
          <p:nvPr/>
        </p:nvSpPr>
        <p:spPr>
          <a:xfrm rot="7606">
            <a:off x="518300" y="4663797"/>
            <a:ext cx="135600" cy="10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510C29-7CF7-33DA-01AB-E43CCE5ADD6C}"/>
              </a:ext>
            </a:extLst>
          </p:cNvPr>
          <p:cNvGrpSpPr/>
          <p:nvPr/>
        </p:nvGrpSpPr>
        <p:grpSpPr>
          <a:xfrm>
            <a:off x="4372144" y="1001875"/>
            <a:ext cx="534679" cy="1146336"/>
            <a:chOff x="7255582" y="2186337"/>
            <a:chExt cx="1279939" cy="2651033"/>
          </a:xfrm>
        </p:grpSpPr>
        <p:sp>
          <p:nvSpPr>
            <p:cNvPr id="395" name="Google Shape;395;p29"/>
            <p:cNvSpPr/>
            <p:nvPr/>
          </p:nvSpPr>
          <p:spPr>
            <a:xfrm>
              <a:off x="7262551" y="3756970"/>
              <a:ext cx="1272970" cy="1080400"/>
            </a:xfrm>
            <a:custGeom>
              <a:avLst/>
              <a:gdLst/>
              <a:ahLst/>
              <a:cxnLst/>
              <a:rect l="l" t="t" r="r" b="b"/>
              <a:pathLst>
                <a:path w="79091" h="67116" extrusionOk="0">
                  <a:moveTo>
                    <a:pt x="38862" y="1"/>
                  </a:moveTo>
                  <a:cubicBezTo>
                    <a:pt x="38862" y="1"/>
                    <a:pt x="38729" y="21716"/>
                    <a:pt x="34692" y="40096"/>
                  </a:cubicBezTo>
                  <a:cubicBezTo>
                    <a:pt x="34259" y="41931"/>
                    <a:pt x="32958" y="43465"/>
                    <a:pt x="31223" y="44166"/>
                  </a:cubicBezTo>
                  <a:cubicBezTo>
                    <a:pt x="27254" y="45834"/>
                    <a:pt x="23985" y="48769"/>
                    <a:pt x="21917" y="52538"/>
                  </a:cubicBezTo>
                  <a:cubicBezTo>
                    <a:pt x="20863" y="54412"/>
                    <a:pt x="18884" y="55541"/>
                    <a:pt x="16791" y="55541"/>
                  </a:cubicBezTo>
                  <a:cubicBezTo>
                    <a:pt x="16500" y="55541"/>
                    <a:pt x="16206" y="55519"/>
                    <a:pt x="15912" y="55474"/>
                  </a:cubicBezTo>
                  <a:cubicBezTo>
                    <a:pt x="15257" y="55384"/>
                    <a:pt x="14606" y="55341"/>
                    <a:pt x="13963" y="55341"/>
                  </a:cubicBezTo>
                  <a:cubicBezTo>
                    <a:pt x="7166" y="55341"/>
                    <a:pt x="1189" y="60196"/>
                    <a:pt x="1" y="67082"/>
                  </a:cubicBezTo>
                  <a:lnTo>
                    <a:pt x="79091" y="67116"/>
                  </a:lnTo>
                  <a:cubicBezTo>
                    <a:pt x="78090" y="62012"/>
                    <a:pt x="74721" y="57709"/>
                    <a:pt x="70018" y="55507"/>
                  </a:cubicBezTo>
                  <a:cubicBezTo>
                    <a:pt x="68283" y="54707"/>
                    <a:pt x="66382" y="54206"/>
                    <a:pt x="64480" y="54106"/>
                  </a:cubicBezTo>
                  <a:cubicBezTo>
                    <a:pt x="59076" y="53706"/>
                    <a:pt x="54006" y="51271"/>
                    <a:pt x="49970" y="47635"/>
                  </a:cubicBezTo>
                  <a:cubicBezTo>
                    <a:pt x="49770" y="47468"/>
                    <a:pt x="49636" y="47335"/>
                    <a:pt x="49470" y="47201"/>
                  </a:cubicBezTo>
                  <a:cubicBezTo>
                    <a:pt x="46868" y="45033"/>
                    <a:pt x="44166" y="41631"/>
                    <a:pt x="43632" y="38295"/>
                  </a:cubicBezTo>
                  <a:cubicBezTo>
                    <a:pt x="41531" y="25953"/>
                    <a:pt x="39996" y="8941"/>
                    <a:pt x="40096" y="1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7402143" y="2582625"/>
              <a:ext cx="269543" cy="1047641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7402143" y="2582625"/>
              <a:ext cx="269543" cy="1047641"/>
            </a:xfrm>
            <a:custGeom>
              <a:avLst/>
              <a:gdLst/>
              <a:ahLst/>
              <a:cxnLst/>
              <a:rect l="l" t="t" r="r" b="b"/>
              <a:pathLst>
                <a:path w="16747" h="65081" extrusionOk="0">
                  <a:moveTo>
                    <a:pt x="8340" y="1"/>
                  </a:moveTo>
                  <a:cubicBezTo>
                    <a:pt x="3737" y="1"/>
                    <a:pt x="1" y="3737"/>
                    <a:pt x="1" y="8340"/>
                  </a:cubicBezTo>
                  <a:lnTo>
                    <a:pt x="1" y="65081"/>
                  </a:lnTo>
                  <a:lnTo>
                    <a:pt x="16746" y="65081"/>
                  </a:lnTo>
                  <a:lnTo>
                    <a:pt x="16679" y="8340"/>
                  </a:lnTo>
                  <a:cubicBezTo>
                    <a:pt x="16679" y="373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7403221" y="2700217"/>
              <a:ext cx="268465" cy="3783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8"/>
                    <a:pt x="0" y="134"/>
                  </a:cubicBezTo>
                  <a:cubicBezTo>
                    <a:pt x="0" y="168"/>
                    <a:pt x="3736" y="234"/>
                    <a:pt x="8340" y="234"/>
                  </a:cubicBezTo>
                  <a:cubicBezTo>
                    <a:pt x="12943" y="234"/>
                    <a:pt x="16679" y="168"/>
                    <a:pt x="16679" y="134"/>
                  </a:cubicBezTo>
                  <a:cubicBezTo>
                    <a:pt x="16679" y="68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7403221" y="2933808"/>
              <a:ext cx="268465" cy="3236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36" y="0"/>
                    <a:pt x="0" y="34"/>
                    <a:pt x="0" y="100"/>
                  </a:cubicBezTo>
                  <a:cubicBezTo>
                    <a:pt x="0" y="167"/>
                    <a:pt x="3736" y="200"/>
                    <a:pt x="8340" y="200"/>
                  </a:cubicBezTo>
                  <a:cubicBezTo>
                    <a:pt x="12943" y="200"/>
                    <a:pt x="16679" y="167"/>
                    <a:pt x="16679" y="100"/>
                  </a:cubicBezTo>
                  <a:cubicBezTo>
                    <a:pt x="16679" y="34"/>
                    <a:pt x="12910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7594880" y="2702374"/>
              <a:ext cx="3782" cy="233060"/>
            </a:xfrm>
            <a:custGeom>
              <a:avLst/>
              <a:gdLst/>
              <a:ahLst/>
              <a:cxnLst/>
              <a:rect l="l" t="t" r="r" b="b"/>
              <a:pathLst>
                <a:path w="235" h="14478" extrusionOk="0">
                  <a:moveTo>
                    <a:pt x="134" y="0"/>
                  </a:moveTo>
                  <a:cubicBezTo>
                    <a:pt x="68" y="0"/>
                    <a:pt x="1" y="3236"/>
                    <a:pt x="1" y="7239"/>
                  </a:cubicBezTo>
                  <a:cubicBezTo>
                    <a:pt x="1" y="11242"/>
                    <a:pt x="68" y="14477"/>
                    <a:pt x="134" y="14477"/>
                  </a:cubicBezTo>
                  <a:cubicBezTo>
                    <a:pt x="201" y="14477"/>
                    <a:pt x="234" y="11242"/>
                    <a:pt x="234" y="7239"/>
                  </a:cubicBezTo>
                  <a:cubicBezTo>
                    <a:pt x="234" y="3236"/>
                    <a:pt x="168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7543344" y="2760357"/>
              <a:ext cx="22034" cy="18995"/>
            </a:xfrm>
            <a:custGeom>
              <a:avLst/>
              <a:gdLst/>
              <a:ahLst/>
              <a:cxnLst/>
              <a:rect l="l" t="t" r="r" b="b"/>
              <a:pathLst>
                <a:path w="1369" h="1180" extrusionOk="0">
                  <a:moveTo>
                    <a:pt x="768" y="1"/>
                  </a:moveTo>
                  <a:cubicBezTo>
                    <a:pt x="268" y="1"/>
                    <a:pt x="1" y="635"/>
                    <a:pt x="368" y="1002"/>
                  </a:cubicBezTo>
                  <a:cubicBezTo>
                    <a:pt x="490" y="1124"/>
                    <a:pt x="642" y="1179"/>
                    <a:pt x="790" y="1179"/>
                  </a:cubicBezTo>
                  <a:cubicBezTo>
                    <a:pt x="1087" y="1179"/>
                    <a:pt x="1368" y="957"/>
                    <a:pt x="1368" y="601"/>
                  </a:cubicBezTo>
                  <a:cubicBezTo>
                    <a:pt x="1368" y="268"/>
                    <a:pt x="1101" y="1"/>
                    <a:pt x="7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7543344" y="2840909"/>
              <a:ext cx="22034" cy="19220"/>
            </a:xfrm>
            <a:custGeom>
              <a:avLst/>
              <a:gdLst/>
              <a:ahLst/>
              <a:cxnLst/>
              <a:rect l="l" t="t" r="r" b="b"/>
              <a:pathLst>
                <a:path w="1369" h="1194" extrusionOk="0">
                  <a:moveTo>
                    <a:pt x="768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90" y="1135"/>
                    <a:pt x="642" y="1194"/>
                    <a:pt x="790" y="1194"/>
                  </a:cubicBezTo>
                  <a:cubicBezTo>
                    <a:pt x="1087" y="1194"/>
                    <a:pt x="1368" y="957"/>
                    <a:pt x="1368" y="601"/>
                  </a:cubicBezTo>
                  <a:cubicBezTo>
                    <a:pt x="1368" y="267"/>
                    <a:pt x="1101" y="0"/>
                    <a:pt x="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7403221" y="3407944"/>
              <a:ext cx="268465" cy="3783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36" y="1"/>
                    <a:pt x="0" y="67"/>
                    <a:pt x="0" y="134"/>
                  </a:cubicBezTo>
                  <a:cubicBezTo>
                    <a:pt x="0" y="167"/>
                    <a:pt x="3736" y="234"/>
                    <a:pt x="8340" y="234"/>
                  </a:cubicBezTo>
                  <a:cubicBezTo>
                    <a:pt x="12943" y="234"/>
                    <a:pt x="16679" y="167"/>
                    <a:pt x="16679" y="134"/>
                  </a:cubicBezTo>
                  <a:cubicBezTo>
                    <a:pt x="16679" y="34"/>
                    <a:pt x="12910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7594880" y="3176510"/>
              <a:ext cx="3782" cy="233607"/>
            </a:xfrm>
            <a:custGeom>
              <a:avLst/>
              <a:gdLst/>
              <a:ahLst/>
              <a:cxnLst/>
              <a:rect l="l" t="t" r="r" b="b"/>
              <a:pathLst>
                <a:path w="235" h="14512" extrusionOk="0">
                  <a:moveTo>
                    <a:pt x="134" y="1"/>
                  </a:moveTo>
                  <a:cubicBezTo>
                    <a:pt x="68" y="1"/>
                    <a:pt x="1" y="3270"/>
                    <a:pt x="1" y="7239"/>
                  </a:cubicBezTo>
                  <a:cubicBezTo>
                    <a:pt x="1" y="11242"/>
                    <a:pt x="68" y="14511"/>
                    <a:pt x="134" y="14511"/>
                  </a:cubicBezTo>
                  <a:cubicBezTo>
                    <a:pt x="201" y="14511"/>
                    <a:pt x="234" y="11242"/>
                    <a:pt x="234" y="7239"/>
                  </a:cubicBezTo>
                  <a:cubicBezTo>
                    <a:pt x="234" y="3236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7546563" y="3235040"/>
              <a:ext cx="18815" cy="18818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68" y="1"/>
                    <a:pt x="1" y="234"/>
                    <a:pt x="1" y="568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7546563" y="3315592"/>
              <a:ext cx="18815" cy="18802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568" y="0"/>
                  </a:moveTo>
                  <a:cubicBezTo>
                    <a:pt x="268" y="0"/>
                    <a:pt x="1" y="267"/>
                    <a:pt x="1" y="567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7403221" y="3173290"/>
              <a:ext cx="268465" cy="3236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0" y="34"/>
                    <a:pt x="0" y="101"/>
                  </a:cubicBezTo>
                  <a:cubicBezTo>
                    <a:pt x="0" y="134"/>
                    <a:pt x="3736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7476244" y="2941857"/>
              <a:ext cx="3235" cy="233060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3" y="1"/>
                    <a:pt x="0" y="3236"/>
                    <a:pt x="0" y="7239"/>
                  </a:cubicBezTo>
                  <a:cubicBezTo>
                    <a:pt x="0" y="11242"/>
                    <a:pt x="33" y="14478"/>
                    <a:pt x="100" y="14478"/>
                  </a:cubicBezTo>
                  <a:cubicBezTo>
                    <a:pt x="167" y="14478"/>
                    <a:pt x="200" y="11242"/>
                    <a:pt x="200" y="7239"/>
                  </a:cubicBezTo>
                  <a:cubicBezTo>
                    <a:pt x="200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7509529" y="2999856"/>
              <a:ext cx="22018" cy="18866"/>
            </a:xfrm>
            <a:custGeom>
              <a:avLst/>
              <a:gdLst/>
              <a:ahLst/>
              <a:cxnLst/>
              <a:rect l="l" t="t" r="r" b="b"/>
              <a:pathLst>
                <a:path w="1368" h="1172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19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7509529" y="3080392"/>
              <a:ext cx="22018" cy="18882"/>
            </a:xfrm>
            <a:custGeom>
              <a:avLst/>
              <a:gdLst/>
              <a:ahLst/>
              <a:cxnLst/>
              <a:rect l="l" t="t" r="r" b="b"/>
              <a:pathLst>
                <a:path w="1368" h="1173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40"/>
                    <a:pt x="291" y="1172"/>
                    <a:pt x="593" y="1172"/>
                  </a:cubicBezTo>
                  <a:cubicBezTo>
                    <a:pt x="737" y="1172"/>
                    <a:pt x="883" y="1120"/>
                    <a:pt x="1001" y="1001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7419863" y="2611085"/>
              <a:ext cx="63913" cy="114389"/>
            </a:xfrm>
            <a:custGeom>
              <a:avLst/>
              <a:gdLst/>
              <a:ahLst/>
              <a:cxnLst/>
              <a:rect l="l" t="t" r="r" b="b"/>
              <a:pathLst>
                <a:path w="3971" h="7106" extrusionOk="0">
                  <a:moveTo>
                    <a:pt x="3937" y="1"/>
                  </a:moveTo>
                  <a:cubicBezTo>
                    <a:pt x="3837" y="1"/>
                    <a:pt x="3737" y="67"/>
                    <a:pt x="3636" y="134"/>
                  </a:cubicBezTo>
                  <a:cubicBezTo>
                    <a:pt x="3536" y="167"/>
                    <a:pt x="3403" y="234"/>
                    <a:pt x="3303" y="334"/>
                  </a:cubicBezTo>
                  <a:cubicBezTo>
                    <a:pt x="3169" y="401"/>
                    <a:pt x="3036" y="501"/>
                    <a:pt x="2903" y="634"/>
                  </a:cubicBezTo>
                  <a:cubicBezTo>
                    <a:pt x="2536" y="901"/>
                    <a:pt x="2235" y="1235"/>
                    <a:pt x="1935" y="1602"/>
                  </a:cubicBezTo>
                  <a:cubicBezTo>
                    <a:pt x="1602" y="2035"/>
                    <a:pt x="1301" y="2502"/>
                    <a:pt x="1035" y="3003"/>
                  </a:cubicBezTo>
                  <a:cubicBezTo>
                    <a:pt x="601" y="3903"/>
                    <a:pt x="301" y="4871"/>
                    <a:pt x="134" y="5838"/>
                  </a:cubicBezTo>
                  <a:cubicBezTo>
                    <a:pt x="67" y="6138"/>
                    <a:pt x="34" y="6438"/>
                    <a:pt x="1" y="6739"/>
                  </a:cubicBezTo>
                  <a:cubicBezTo>
                    <a:pt x="1" y="6872"/>
                    <a:pt x="1" y="6972"/>
                    <a:pt x="1" y="7106"/>
                  </a:cubicBezTo>
                  <a:cubicBezTo>
                    <a:pt x="67" y="7106"/>
                    <a:pt x="101" y="6605"/>
                    <a:pt x="267" y="5871"/>
                  </a:cubicBezTo>
                  <a:cubicBezTo>
                    <a:pt x="468" y="4904"/>
                    <a:pt x="801" y="3970"/>
                    <a:pt x="1235" y="3103"/>
                  </a:cubicBezTo>
                  <a:cubicBezTo>
                    <a:pt x="1468" y="2602"/>
                    <a:pt x="1768" y="2135"/>
                    <a:pt x="2102" y="1702"/>
                  </a:cubicBezTo>
                  <a:cubicBezTo>
                    <a:pt x="2369" y="1368"/>
                    <a:pt x="2669" y="1035"/>
                    <a:pt x="3003" y="734"/>
                  </a:cubicBezTo>
                  <a:cubicBezTo>
                    <a:pt x="3570" y="234"/>
                    <a:pt x="3970" y="34"/>
                    <a:pt x="39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7509529" y="2598465"/>
              <a:ext cx="19346" cy="4845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1026" y="1"/>
                  </a:moveTo>
                  <a:cubicBezTo>
                    <a:pt x="917" y="1"/>
                    <a:pt x="767" y="17"/>
                    <a:pt x="601" y="51"/>
                  </a:cubicBezTo>
                  <a:cubicBezTo>
                    <a:pt x="267" y="117"/>
                    <a:pt x="0" y="217"/>
                    <a:pt x="0" y="251"/>
                  </a:cubicBezTo>
                  <a:cubicBezTo>
                    <a:pt x="17" y="284"/>
                    <a:pt x="92" y="301"/>
                    <a:pt x="204" y="301"/>
                  </a:cubicBezTo>
                  <a:cubicBezTo>
                    <a:pt x="317" y="301"/>
                    <a:pt x="467" y="284"/>
                    <a:pt x="634" y="251"/>
                  </a:cubicBezTo>
                  <a:cubicBezTo>
                    <a:pt x="968" y="217"/>
                    <a:pt x="1201" y="117"/>
                    <a:pt x="1201" y="51"/>
                  </a:cubicBezTo>
                  <a:cubicBezTo>
                    <a:pt x="1201" y="17"/>
                    <a:pt x="1134" y="1"/>
                    <a:pt x="10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8103853" y="2582625"/>
              <a:ext cx="269527" cy="1047641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8103853" y="2582625"/>
              <a:ext cx="269527" cy="1047641"/>
            </a:xfrm>
            <a:custGeom>
              <a:avLst/>
              <a:gdLst/>
              <a:ahLst/>
              <a:cxnLst/>
              <a:rect l="l" t="t" r="r" b="b"/>
              <a:pathLst>
                <a:path w="16746" h="65081" extrusionOk="0">
                  <a:moveTo>
                    <a:pt x="8434" y="0"/>
                  </a:moveTo>
                  <a:cubicBezTo>
                    <a:pt x="8414" y="0"/>
                    <a:pt x="8394" y="0"/>
                    <a:pt x="8373" y="1"/>
                  </a:cubicBezTo>
                  <a:cubicBezTo>
                    <a:pt x="3770" y="1"/>
                    <a:pt x="34" y="3737"/>
                    <a:pt x="34" y="8340"/>
                  </a:cubicBezTo>
                  <a:lnTo>
                    <a:pt x="1" y="65081"/>
                  </a:lnTo>
                  <a:lnTo>
                    <a:pt x="16712" y="65081"/>
                  </a:lnTo>
                  <a:lnTo>
                    <a:pt x="16712" y="8340"/>
                  </a:lnTo>
                  <a:cubicBezTo>
                    <a:pt x="16746" y="3724"/>
                    <a:pt x="13010" y="0"/>
                    <a:pt x="8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8103853" y="2700217"/>
              <a:ext cx="268465" cy="3783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8"/>
                    <a:pt x="1" y="134"/>
                  </a:cubicBezTo>
                  <a:cubicBezTo>
                    <a:pt x="1" y="168"/>
                    <a:pt x="3737" y="234"/>
                    <a:pt x="8340" y="234"/>
                  </a:cubicBezTo>
                  <a:cubicBezTo>
                    <a:pt x="12976" y="234"/>
                    <a:pt x="16679" y="168"/>
                    <a:pt x="16679" y="134"/>
                  </a:cubicBezTo>
                  <a:cubicBezTo>
                    <a:pt x="16679" y="68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8103853" y="2933808"/>
              <a:ext cx="268465" cy="3236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0"/>
                  </a:moveTo>
                  <a:cubicBezTo>
                    <a:pt x="3770" y="0"/>
                    <a:pt x="1" y="34"/>
                    <a:pt x="1" y="100"/>
                  </a:cubicBezTo>
                  <a:cubicBezTo>
                    <a:pt x="1" y="167"/>
                    <a:pt x="3737" y="200"/>
                    <a:pt x="8340" y="200"/>
                  </a:cubicBezTo>
                  <a:cubicBezTo>
                    <a:pt x="12976" y="200"/>
                    <a:pt x="16679" y="167"/>
                    <a:pt x="16679" y="100"/>
                  </a:cubicBezTo>
                  <a:cubicBezTo>
                    <a:pt x="16679" y="34"/>
                    <a:pt x="12943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8176876" y="2702374"/>
              <a:ext cx="3235" cy="233060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0"/>
                  </a:moveTo>
                  <a:cubicBezTo>
                    <a:pt x="67" y="0"/>
                    <a:pt x="0" y="3236"/>
                    <a:pt x="0" y="7239"/>
                  </a:cubicBezTo>
                  <a:cubicBezTo>
                    <a:pt x="0" y="11242"/>
                    <a:pt x="67" y="14477"/>
                    <a:pt x="100" y="14477"/>
                  </a:cubicBezTo>
                  <a:cubicBezTo>
                    <a:pt x="167" y="14477"/>
                    <a:pt x="200" y="11242"/>
                    <a:pt x="200" y="7239"/>
                  </a:cubicBezTo>
                  <a:cubicBezTo>
                    <a:pt x="200" y="3236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8210160" y="2760357"/>
              <a:ext cx="22018" cy="18995"/>
            </a:xfrm>
            <a:custGeom>
              <a:avLst/>
              <a:gdLst/>
              <a:ahLst/>
              <a:cxnLst/>
              <a:rect l="l" t="t" r="r" b="b"/>
              <a:pathLst>
                <a:path w="1368" h="1180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57"/>
                    <a:pt x="282" y="1179"/>
                    <a:pt x="578" y="1179"/>
                  </a:cubicBezTo>
                  <a:cubicBezTo>
                    <a:pt x="727" y="1179"/>
                    <a:pt x="879" y="1124"/>
                    <a:pt x="1001" y="1002"/>
                  </a:cubicBezTo>
                  <a:cubicBezTo>
                    <a:pt x="1368" y="635"/>
                    <a:pt x="11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8210160" y="2840909"/>
              <a:ext cx="22018" cy="19220"/>
            </a:xfrm>
            <a:custGeom>
              <a:avLst/>
              <a:gdLst/>
              <a:ahLst/>
              <a:cxnLst/>
              <a:rect l="l" t="t" r="r" b="b"/>
              <a:pathLst>
                <a:path w="1368" h="1194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57"/>
                    <a:pt x="282" y="1194"/>
                    <a:pt x="578" y="1194"/>
                  </a:cubicBezTo>
                  <a:cubicBezTo>
                    <a:pt x="727" y="1194"/>
                    <a:pt x="879" y="1135"/>
                    <a:pt x="1001" y="1001"/>
                  </a:cubicBezTo>
                  <a:cubicBezTo>
                    <a:pt x="1368" y="634"/>
                    <a:pt x="11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8103853" y="3407944"/>
              <a:ext cx="268465" cy="3783"/>
            </a:xfrm>
            <a:custGeom>
              <a:avLst/>
              <a:gdLst/>
              <a:ahLst/>
              <a:cxnLst/>
              <a:rect l="l" t="t" r="r" b="b"/>
              <a:pathLst>
                <a:path w="16680" h="235" extrusionOk="0">
                  <a:moveTo>
                    <a:pt x="8340" y="1"/>
                  </a:moveTo>
                  <a:cubicBezTo>
                    <a:pt x="3770" y="1"/>
                    <a:pt x="1" y="67"/>
                    <a:pt x="1" y="134"/>
                  </a:cubicBezTo>
                  <a:cubicBezTo>
                    <a:pt x="1" y="167"/>
                    <a:pt x="3737" y="234"/>
                    <a:pt x="8340" y="234"/>
                  </a:cubicBezTo>
                  <a:cubicBezTo>
                    <a:pt x="12976" y="234"/>
                    <a:pt x="16679" y="167"/>
                    <a:pt x="16679" y="134"/>
                  </a:cubicBezTo>
                  <a:cubicBezTo>
                    <a:pt x="16679" y="67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8176876" y="3176510"/>
              <a:ext cx="3766" cy="233607"/>
            </a:xfrm>
            <a:custGeom>
              <a:avLst/>
              <a:gdLst/>
              <a:ahLst/>
              <a:cxnLst/>
              <a:rect l="l" t="t" r="r" b="b"/>
              <a:pathLst>
                <a:path w="234" h="14512" extrusionOk="0">
                  <a:moveTo>
                    <a:pt x="100" y="1"/>
                  </a:moveTo>
                  <a:cubicBezTo>
                    <a:pt x="67" y="1"/>
                    <a:pt x="0" y="3270"/>
                    <a:pt x="0" y="7239"/>
                  </a:cubicBezTo>
                  <a:cubicBezTo>
                    <a:pt x="0" y="11242"/>
                    <a:pt x="67" y="14511"/>
                    <a:pt x="100" y="14511"/>
                  </a:cubicBezTo>
                  <a:cubicBezTo>
                    <a:pt x="167" y="14511"/>
                    <a:pt x="234" y="11242"/>
                    <a:pt x="234" y="7239"/>
                  </a:cubicBezTo>
                  <a:cubicBezTo>
                    <a:pt x="234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8210160" y="3235040"/>
              <a:ext cx="18799" cy="18818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67" y="1"/>
                    <a:pt x="0" y="234"/>
                    <a:pt x="0" y="568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8"/>
                  </a:cubicBezTo>
                  <a:cubicBezTo>
                    <a:pt x="1168" y="234"/>
                    <a:pt x="901" y="1"/>
                    <a:pt x="6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8210160" y="3315592"/>
              <a:ext cx="18799" cy="18802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67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67"/>
                    <a:pt x="901" y="0"/>
                    <a:pt x="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8103853" y="3173290"/>
              <a:ext cx="268465" cy="3236"/>
            </a:xfrm>
            <a:custGeom>
              <a:avLst/>
              <a:gdLst/>
              <a:ahLst/>
              <a:cxnLst/>
              <a:rect l="l" t="t" r="r" b="b"/>
              <a:pathLst>
                <a:path w="16680" h="201" extrusionOk="0">
                  <a:moveTo>
                    <a:pt x="8340" y="1"/>
                  </a:moveTo>
                  <a:cubicBezTo>
                    <a:pt x="3770" y="1"/>
                    <a:pt x="1" y="34"/>
                    <a:pt x="1" y="101"/>
                  </a:cubicBezTo>
                  <a:cubicBezTo>
                    <a:pt x="1" y="167"/>
                    <a:pt x="3737" y="201"/>
                    <a:pt x="8340" y="201"/>
                  </a:cubicBezTo>
                  <a:cubicBezTo>
                    <a:pt x="12943" y="201"/>
                    <a:pt x="16679" y="167"/>
                    <a:pt x="16679" y="101"/>
                  </a:cubicBezTo>
                  <a:cubicBezTo>
                    <a:pt x="16679" y="34"/>
                    <a:pt x="12943" y="1"/>
                    <a:pt x="83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8296059" y="2941857"/>
              <a:ext cx="3235" cy="233060"/>
            </a:xfrm>
            <a:custGeom>
              <a:avLst/>
              <a:gdLst/>
              <a:ahLst/>
              <a:cxnLst/>
              <a:rect l="l" t="t" r="r" b="b"/>
              <a:pathLst>
                <a:path w="201" h="14478" extrusionOk="0">
                  <a:moveTo>
                    <a:pt x="100" y="1"/>
                  </a:moveTo>
                  <a:cubicBezTo>
                    <a:pt x="34" y="1"/>
                    <a:pt x="0" y="3236"/>
                    <a:pt x="0" y="7239"/>
                  </a:cubicBezTo>
                  <a:cubicBezTo>
                    <a:pt x="0" y="11242"/>
                    <a:pt x="34" y="14478"/>
                    <a:pt x="100" y="14478"/>
                  </a:cubicBezTo>
                  <a:cubicBezTo>
                    <a:pt x="167" y="14478"/>
                    <a:pt x="201" y="11242"/>
                    <a:pt x="201" y="7239"/>
                  </a:cubicBezTo>
                  <a:cubicBezTo>
                    <a:pt x="201" y="3236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8243976" y="2999856"/>
              <a:ext cx="22034" cy="18866"/>
            </a:xfrm>
            <a:custGeom>
              <a:avLst/>
              <a:gdLst/>
              <a:ahLst/>
              <a:cxnLst/>
              <a:rect l="l" t="t" r="r" b="b"/>
              <a:pathLst>
                <a:path w="1369" h="1172" extrusionOk="0">
                  <a:moveTo>
                    <a:pt x="801" y="0"/>
                  </a:moveTo>
                  <a:cubicBezTo>
                    <a:pt x="268" y="0"/>
                    <a:pt x="1" y="634"/>
                    <a:pt x="368" y="1001"/>
                  </a:cubicBezTo>
                  <a:cubicBezTo>
                    <a:pt x="486" y="1119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7"/>
                    <a:pt x="1102" y="0"/>
                    <a:pt x="8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8243976" y="3080392"/>
              <a:ext cx="22034" cy="18882"/>
            </a:xfrm>
            <a:custGeom>
              <a:avLst/>
              <a:gdLst/>
              <a:ahLst/>
              <a:cxnLst/>
              <a:rect l="l" t="t" r="r" b="b"/>
              <a:pathLst>
                <a:path w="1369" h="1173" extrusionOk="0">
                  <a:moveTo>
                    <a:pt x="801" y="1"/>
                  </a:moveTo>
                  <a:cubicBezTo>
                    <a:pt x="268" y="1"/>
                    <a:pt x="1" y="635"/>
                    <a:pt x="368" y="1001"/>
                  </a:cubicBezTo>
                  <a:cubicBezTo>
                    <a:pt x="486" y="1120"/>
                    <a:pt x="632" y="1172"/>
                    <a:pt x="775" y="1172"/>
                  </a:cubicBezTo>
                  <a:cubicBezTo>
                    <a:pt x="1077" y="1172"/>
                    <a:pt x="1368" y="940"/>
                    <a:pt x="1368" y="601"/>
                  </a:cubicBezTo>
                  <a:cubicBezTo>
                    <a:pt x="1368" y="268"/>
                    <a:pt x="1102" y="1"/>
                    <a:pt x="8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8291231" y="2611085"/>
              <a:ext cx="64444" cy="114389"/>
            </a:xfrm>
            <a:custGeom>
              <a:avLst/>
              <a:gdLst/>
              <a:ahLst/>
              <a:cxnLst/>
              <a:rect l="l" t="t" r="r" b="b"/>
              <a:pathLst>
                <a:path w="4004" h="7106" extrusionOk="0">
                  <a:moveTo>
                    <a:pt x="34" y="1"/>
                  </a:moveTo>
                  <a:cubicBezTo>
                    <a:pt x="0" y="34"/>
                    <a:pt x="434" y="234"/>
                    <a:pt x="1001" y="734"/>
                  </a:cubicBezTo>
                  <a:cubicBezTo>
                    <a:pt x="1334" y="1035"/>
                    <a:pt x="1635" y="1368"/>
                    <a:pt x="1902" y="1702"/>
                  </a:cubicBezTo>
                  <a:cubicBezTo>
                    <a:pt x="2235" y="2135"/>
                    <a:pt x="2502" y="2602"/>
                    <a:pt x="2735" y="3103"/>
                  </a:cubicBezTo>
                  <a:cubicBezTo>
                    <a:pt x="3169" y="3970"/>
                    <a:pt x="3503" y="4904"/>
                    <a:pt x="3703" y="5871"/>
                  </a:cubicBezTo>
                  <a:cubicBezTo>
                    <a:pt x="3870" y="6639"/>
                    <a:pt x="3936" y="7106"/>
                    <a:pt x="3970" y="7106"/>
                  </a:cubicBezTo>
                  <a:cubicBezTo>
                    <a:pt x="4003" y="6972"/>
                    <a:pt x="4003" y="6872"/>
                    <a:pt x="3970" y="6739"/>
                  </a:cubicBezTo>
                  <a:cubicBezTo>
                    <a:pt x="3936" y="6438"/>
                    <a:pt x="3903" y="6138"/>
                    <a:pt x="3870" y="5838"/>
                  </a:cubicBezTo>
                  <a:cubicBezTo>
                    <a:pt x="3703" y="4871"/>
                    <a:pt x="3369" y="3903"/>
                    <a:pt x="2936" y="3003"/>
                  </a:cubicBezTo>
                  <a:cubicBezTo>
                    <a:pt x="2702" y="2502"/>
                    <a:pt x="2402" y="2035"/>
                    <a:pt x="2035" y="1602"/>
                  </a:cubicBezTo>
                  <a:cubicBezTo>
                    <a:pt x="1768" y="1235"/>
                    <a:pt x="1435" y="901"/>
                    <a:pt x="1101" y="634"/>
                  </a:cubicBezTo>
                  <a:cubicBezTo>
                    <a:pt x="968" y="501"/>
                    <a:pt x="801" y="401"/>
                    <a:pt x="667" y="334"/>
                  </a:cubicBezTo>
                  <a:cubicBezTo>
                    <a:pt x="567" y="234"/>
                    <a:pt x="467" y="167"/>
                    <a:pt x="334" y="134"/>
                  </a:cubicBezTo>
                  <a:cubicBezTo>
                    <a:pt x="234" y="67"/>
                    <a:pt x="13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8246132" y="2598465"/>
              <a:ext cx="19877" cy="4990"/>
            </a:xfrm>
            <a:custGeom>
              <a:avLst/>
              <a:gdLst/>
              <a:ahLst/>
              <a:cxnLst/>
              <a:rect l="l" t="t" r="r" b="b"/>
              <a:pathLst>
                <a:path w="1235" h="310" extrusionOk="0">
                  <a:moveTo>
                    <a:pt x="209" y="1"/>
                  </a:moveTo>
                  <a:cubicBezTo>
                    <a:pt x="100" y="1"/>
                    <a:pt x="34" y="17"/>
                    <a:pt x="34" y="51"/>
                  </a:cubicBezTo>
                  <a:cubicBezTo>
                    <a:pt x="0" y="117"/>
                    <a:pt x="267" y="217"/>
                    <a:pt x="601" y="284"/>
                  </a:cubicBezTo>
                  <a:cubicBezTo>
                    <a:pt x="767" y="301"/>
                    <a:pt x="918" y="309"/>
                    <a:pt x="1030" y="309"/>
                  </a:cubicBezTo>
                  <a:cubicBezTo>
                    <a:pt x="1143" y="309"/>
                    <a:pt x="1218" y="301"/>
                    <a:pt x="1234" y="284"/>
                  </a:cubicBezTo>
                  <a:cubicBezTo>
                    <a:pt x="1234" y="217"/>
                    <a:pt x="968" y="117"/>
                    <a:pt x="634" y="51"/>
                  </a:cubicBezTo>
                  <a:cubicBezTo>
                    <a:pt x="467" y="17"/>
                    <a:pt x="317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671670" y="2186337"/>
              <a:ext cx="434340" cy="1730127"/>
            </a:xfrm>
            <a:custGeom>
              <a:avLst/>
              <a:gdLst/>
              <a:ahLst/>
              <a:cxnLst/>
              <a:rect l="l" t="t" r="r" b="b"/>
              <a:pathLst>
                <a:path w="26986" h="107478" extrusionOk="0">
                  <a:moveTo>
                    <a:pt x="12075" y="1"/>
                  </a:moveTo>
                  <a:cubicBezTo>
                    <a:pt x="10541" y="1"/>
                    <a:pt x="9140" y="902"/>
                    <a:pt x="8473" y="2269"/>
                  </a:cubicBezTo>
                  <a:lnTo>
                    <a:pt x="2635" y="13344"/>
                  </a:lnTo>
                  <a:cubicBezTo>
                    <a:pt x="901" y="16580"/>
                    <a:pt x="0" y="20215"/>
                    <a:pt x="0" y="23918"/>
                  </a:cubicBezTo>
                  <a:lnTo>
                    <a:pt x="0" y="100907"/>
                  </a:lnTo>
                  <a:lnTo>
                    <a:pt x="10274" y="107478"/>
                  </a:lnTo>
                  <a:lnTo>
                    <a:pt x="17379" y="107478"/>
                  </a:lnTo>
                  <a:lnTo>
                    <a:pt x="26986" y="100907"/>
                  </a:lnTo>
                  <a:lnTo>
                    <a:pt x="26986" y="24252"/>
                  </a:lnTo>
                  <a:cubicBezTo>
                    <a:pt x="26986" y="20716"/>
                    <a:pt x="26119" y="17213"/>
                    <a:pt x="24551" y="14078"/>
                  </a:cubicBezTo>
                  <a:lnTo>
                    <a:pt x="18580" y="2203"/>
                  </a:lnTo>
                  <a:cubicBezTo>
                    <a:pt x="17879" y="868"/>
                    <a:pt x="16512" y="1"/>
                    <a:pt x="15011" y="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7255582" y="2971927"/>
              <a:ext cx="416104" cy="739954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8105993" y="2971927"/>
              <a:ext cx="416104" cy="739954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7255582" y="2971927"/>
              <a:ext cx="416104" cy="739954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25852" y="1"/>
                  </a:moveTo>
                  <a:cubicBezTo>
                    <a:pt x="25852" y="1"/>
                    <a:pt x="21616" y="18347"/>
                    <a:pt x="10808" y="26453"/>
                  </a:cubicBezTo>
                  <a:cubicBezTo>
                    <a:pt x="0" y="34559"/>
                    <a:pt x="0" y="45967"/>
                    <a:pt x="0" y="45967"/>
                  </a:cubicBezTo>
                  <a:lnTo>
                    <a:pt x="25852" y="45967"/>
                  </a:lnTo>
                  <a:lnTo>
                    <a:pt x="258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8105993" y="2971927"/>
              <a:ext cx="416104" cy="739954"/>
            </a:xfrm>
            <a:custGeom>
              <a:avLst/>
              <a:gdLst/>
              <a:ahLst/>
              <a:cxnLst/>
              <a:rect l="l" t="t" r="r" b="b"/>
              <a:pathLst>
                <a:path w="25853" h="45967" extrusionOk="0">
                  <a:moveTo>
                    <a:pt x="1" y="1"/>
                  </a:moveTo>
                  <a:lnTo>
                    <a:pt x="1" y="45967"/>
                  </a:lnTo>
                  <a:lnTo>
                    <a:pt x="25853" y="45967"/>
                  </a:lnTo>
                  <a:cubicBezTo>
                    <a:pt x="25853" y="45967"/>
                    <a:pt x="25853" y="34559"/>
                    <a:pt x="15045" y="26453"/>
                  </a:cubicBezTo>
                  <a:cubicBezTo>
                    <a:pt x="4204" y="1834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7700109" y="2655112"/>
              <a:ext cx="4313" cy="409198"/>
            </a:xfrm>
            <a:custGeom>
              <a:avLst/>
              <a:gdLst/>
              <a:ahLst/>
              <a:cxnLst/>
              <a:rect l="l" t="t" r="r" b="b"/>
              <a:pathLst>
                <a:path w="268" h="25420" extrusionOk="0">
                  <a:moveTo>
                    <a:pt x="134" y="1"/>
                  </a:moveTo>
                  <a:cubicBezTo>
                    <a:pt x="68" y="1"/>
                    <a:pt x="1" y="5705"/>
                    <a:pt x="1" y="12710"/>
                  </a:cubicBezTo>
                  <a:cubicBezTo>
                    <a:pt x="1" y="19715"/>
                    <a:pt x="68" y="25419"/>
                    <a:pt x="134" y="25419"/>
                  </a:cubicBezTo>
                  <a:cubicBezTo>
                    <a:pt x="168" y="25419"/>
                    <a:pt x="268" y="19682"/>
                    <a:pt x="268" y="12710"/>
                  </a:cubicBezTo>
                  <a:cubicBezTo>
                    <a:pt x="268" y="5705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7704407" y="2534300"/>
              <a:ext cx="4313" cy="37073"/>
            </a:xfrm>
            <a:custGeom>
              <a:avLst/>
              <a:gdLst/>
              <a:ahLst/>
              <a:cxnLst/>
              <a:rect l="l" t="t" r="r" b="b"/>
              <a:pathLst>
                <a:path w="268" h="2303" extrusionOk="0">
                  <a:moveTo>
                    <a:pt x="134" y="0"/>
                  </a:moveTo>
                  <a:cubicBezTo>
                    <a:pt x="34" y="367"/>
                    <a:pt x="1" y="768"/>
                    <a:pt x="34" y="1135"/>
                  </a:cubicBezTo>
                  <a:cubicBezTo>
                    <a:pt x="1" y="1535"/>
                    <a:pt x="34" y="1935"/>
                    <a:pt x="134" y="2302"/>
                  </a:cubicBezTo>
                  <a:cubicBezTo>
                    <a:pt x="234" y="1935"/>
                    <a:pt x="268" y="1535"/>
                    <a:pt x="234" y="1135"/>
                  </a:cubicBezTo>
                  <a:cubicBezTo>
                    <a:pt x="268" y="768"/>
                    <a:pt x="234" y="367"/>
                    <a:pt x="13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7709783" y="2217485"/>
              <a:ext cx="132092" cy="253471"/>
            </a:xfrm>
            <a:custGeom>
              <a:avLst/>
              <a:gdLst/>
              <a:ahLst/>
              <a:cxnLst/>
              <a:rect l="l" t="t" r="r" b="b"/>
              <a:pathLst>
                <a:path w="8207" h="15746" extrusionOk="0">
                  <a:moveTo>
                    <a:pt x="8139" y="0"/>
                  </a:moveTo>
                  <a:cubicBezTo>
                    <a:pt x="8089" y="0"/>
                    <a:pt x="6228" y="3524"/>
                    <a:pt x="4003" y="7840"/>
                  </a:cubicBezTo>
                  <a:cubicBezTo>
                    <a:pt x="1768" y="12176"/>
                    <a:pt x="0" y="15712"/>
                    <a:pt x="67" y="15745"/>
                  </a:cubicBezTo>
                  <a:cubicBezTo>
                    <a:pt x="67" y="15745"/>
                    <a:pt x="68" y="15746"/>
                    <a:pt x="68" y="15746"/>
                  </a:cubicBezTo>
                  <a:cubicBezTo>
                    <a:pt x="151" y="15746"/>
                    <a:pt x="1979" y="12256"/>
                    <a:pt x="4203" y="7940"/>
                  </a:cubicBezTo>
                  <a:cubicBezTo>
                    <a:pt x="6438" y="3570"/>
                    <a:pt x="8206" y="34"/>
                    <a:pt x="8140" y="1"/>
                  </a:cubicBezTo>
                  <a:cubicBezTo>
                    <a:pt x="8139" y="1"/>
                    <a:pt x="8139" y="0"/>
                    <a:pt x="81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7288335" y="3165773"/>
              <a:ext cx="338253" cy="520883"/>
            </a:xfrm>
            <a:custGeom>
              <a:avLst/>
              <a:gdLst/>
              <a:ahLst/>
              <a:cxnLst/>
              <a:rect l="l" t="t" r="r" b="b"/>
              <a:pathLst>
                <a:path w="21016" h="32358" extrusionOk="0">
                  <a:moveTo>
                    <a:pt x="21015" y="1"/>
                  </a:moveTo>
                  <a:cubicBezTo>
                    <a:pt x="20982" y="34"/>
                    <a:pt x="20982" y="67"/>
                    <a:pt x="20982" y="101"/>
                  </a:cubicBezTo>
                  <a:cubicBezTo>
                    <a:pt x="20948" y="167"/>
                    <a:pt x="20948" y="234"/>
                    <a:pt x="20915" y="367"/>
                  </a:cubicBezTo>
                  <a:cubicBezTo>
                    <a:pt x="20882" y="501"/>
                    <a:pt x="20848" y="668"/>
                    <a:pt x="20815" y="834"/>
                  </a:cubicBezTo>
                  <a:cubicBezTo>
                    <a:pt x="20748" y="1068"/>
                    <a:pt x="20681" y="1268"/>
                    <a:pt x="20615" y="1502"/>
                  </a:cubicBezTo>
                  <a:cubicBezTo>
                    <a:pt x="20214" y="2836"/>
                    <a:pt x="19681" y="4137"/>
                    <a:pt x="18947" y="5338"/>
                  </a:cubicBezTo>
                  <a:cubicBezTo>
                    <a:pt x="17879" y="7139"/>
                    <a:pt x="16645" y="8807"/>
                    <a:pt x="15211" y="10308"/>
                  </a:cubicBezTo>
                  <a:cubicBezTo>
                    <a:pt x="13610" y="12042"/>
                    <a:pt x="11708" y="13810"/>
                    <a:pt x="9707" y="15645"/>
                  </a:cubicBezTo>
                  <a:cubicBezTo>
                    <a:pt x="7806" y="17380"/>
                    <a:pt x="6104" y="19281"/>
                    <a:pt x="4570" y="21349"/>
                  </a:cubicBezTo>
                  <a:cubicBezTo>
                    <a:pt x="3936" y="22250"/>
                    <a:pt x="3302" y="23217"/>
                    <a:pt x="2769" y="24185"/>
                  </a:cubicBezTo>
                  <a:cubicBezTo>
                    <a:pt x="2302" y="25018"/>
                    <a:pt x="1868" y="25919"/>
                    <a:pt x="1468" y="26820"/>
                  </a:cubicBezTo>
                  <a:cubicBezTo>
                    <a:pt x="934" y="28121"/>
                    <a:pt x="534" y="29455"/>
                    <a:pt x="234" y="30856"/>
                  </a:cubicBezTo>
                  <a:cubicBezTo>
                    <a:pt x="133" y="31323"/>
                    <a:pt x="67" y="31723"/>
                    <a:pt x="33" y="31990"/>
                  </a:cubicBezTo>
                  <a:lnTo>
                    <a:pt x="0" y="32257"/>
                  </a:lnTo>
                  <a:cubicBezTo>
                    <a:pt x="0" y="32290"/>
                    <a:pt x="0" y="32324"/>
                    <a:pt x="0" y="32357"/>
                  </a:cubicBezTo>
                  <a:cubicBezTo>
                    <a:pt x="0" y="32324"/>
                    <a:pt x="33" y="32290"/>
                    <a:pt x="33" y="32257"/>
                  </a:cubicBezTo>
                  <a:lnTo>
                    <a:pt x="100" y="31990"/>
                  </a:lnTo>
                  <a:cubicBezTo>
                    <a:pt x="133" y="31723"/>
                    <a:pt x="200" y="31356"/>
                    <a:pt x="334" y="30856"/>
                  </a:cubicBezTo>
                  <a:cubicBezTo>
                    <a:pt x="634" y="29488"/>
                    <a:pt x="1101" y="28154"/>
                    <a:pt x="1635" y="26886"/>
                  </a:cubicBezTo>
                  <a:cubicBezTo>
                    <a:pt x="2035" y="25986"/>
                    <a:pt x="2468" y="25119"/>
                    <a:pt x="2935" y="24285"/>
                  </a:cubicBezTo>
                  <a:cubicBezTo>
                    <a:pt x="3503" y="23317"/>
                    <a:pt x="4103" y="22383"/>
                    <a:pt x="4770" y="21483"/>
                  </a:cubicBezTo>
                  <a:cubicBezTo>
                    <a:pt x="6271" y="19414"/>
                    <a:pt x="8006" y="17513"/>
                    <a:pt x="9874" y="15812"/>
                  </a:cubicBezTo>
                  <a:cubicBezTo>
                    <a:pt x="11875" y="13977"/>
                    <a:pt x="13777" y="12209"/>
                    <a:pt x="15378" y="10441"/>
                  </a:cubicBezTo>
                  <a:cubicBezTo>
                    <a:pt x="16812" y="8907"/>
                    <a:pt x="18046" y="7239"/>
                    <a:pt x="19080" y="5404"/>
                  </a:cubicBezTo>
                  <a:cubicBezTo>
                    <a:pt x="19814" y="4170"/>
                    <a:pt x="20348" y="2869"/>
                    <a:pt x="20715" y="1502"/>
                  </a:cubicBezTo>
                  <a:cubicBezTo>
                    <a:pt x="20782" y="1301"/>
                    <a:pt x="20815" y="1068"/>
                    <a:pt x="20882" y="868"/>
                  </a:cubicBezTo>
                  <a:lnTo>
                    <a:pt x="20948" y="401"/>
                  </a:lnTo>
                  <a:cubicBezTo>
                    <a:pt x="20982" y="267"/>
                    <a:pt x="21015" y="167"/>
                    <a:pt x="21015" y="101"/>
                  </a:cubicBezTo>
                  <a:cubicBezTo>
                    <a:pt x="21015" y="67"/>
                    <a:pt x="21015" y="34"/>
                    <a:pt x="2101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7774211" y="2454296"/>
              <a:ext cx="228726" cy="157337"/>
            </a:xfrm>
            <a:custGeom>
              <a:avLst/>
              <a:gdLst/>
              <a:ahLst/>
              <a:cxnLst/>
              <a:rect l="l" t="t" r="r" b="b"/>
              <a:pathLst>
                <a:path w="14211" h="9774" extrusionOk="0">
                  <a:moveTo>
                    <a:pt x="4870" y="0"/>
                  </a:moveTo>
                  <a:cubicBezTo>
                    <a:pt x="2168" y="0"/>
                    <a:pt x="0" y="2202"/>
                    <a:pt x="0" y="4904"/>
                  </a:cubicBezTo>
                  <a:cubicBezTo>
                    <a:pt x="0" y="7606"/>
                    <a:pt x="2168" y="9774"/>
                    <a:pt x="4870" y="9774"/>
                  </a:cubicBezTo>
                  <a:lnTo>
                    <a:pt x="9340" y="9774"/>
                  </a:lnTo>
                  <a:cubicBezTo>
                    <a:pt x="12042" y="9774"/>
                    <a:pt x="14210" y="7606"/>
                    <a:pt x="14210" y="4904"/>
                  </a:cubicBezTo>
                  <a:cubicBezTo>
                    <a:pt x="14210" y="2202"/>
                    <a:pt x="12042" y="0"/>
                    <a:pt x="9340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7671670" y="3767175"/>
              <a:ext cx="434340" cy="149288"/>
            </a:xfrm>
            <a:custGeom>
              <a:avLst/>
              <a:gdLst/>
              <a:ahLst/>
              <a:cxnLst/>
              <a:rect l="l" t="t" r="r" b="b"/>
              <a:pathLst>
                <a:path w="26986" h="9274" extrusionOk="0">
                  <a:moveTo>
                    <a:pt x="0" y="1"/>
                  </a:moveTo>
                  <a:lnTo>
                    <a:pt x="0" y="2703"/>
                  </a:lnTo>
                  <a:lnTo>
                    <a:pt x="10274" y="9274"/>
                  </a:lnTo>
                  <a:lnTo>
                    <a:pt x="17379" y="9274"/>
                  </a:lnTo>
                  <a:lnTo>
                    <a:pt x="26986" y="2703"/>
                  </a:lnTo>
                  <a:lnTo>
                    <a:pt x="2698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4" name="Google Shape;444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35146" y="2770861"/>
              <a:ext cx="313225" cy="313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062CD45B-F110-0ADE-F022-0274421AF680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45475"/>
            <a:ext cx="4216024" cy="268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5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976" y="1645475"/>
            <a:ext cx="4216024" cy="268188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5"/>
          <p:cNvSpPr/>
          <p:nvPr/>
        </p:nvSpPr>
        <p:spPr>
          <a:xfrm>
            <a:off x="240950" y="722825"/>
            <a:ext cx="335100" cy="26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694250" y="529525"/>
            <a:ext cx="146700" cy="125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8815875" y="4496900"/>
            <a:ext cx="98700" cy="81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86;p16">
            <a:extLst>
              <a:ext uri="{FF2B5EF4-FFF2-40B4-BE49-F238E27FC236}">
                <a16:creationId xmlns:a16="http://schemas.microsoft.com/office/drawing/2014/main" id="{C43D23AB-1C75-0A77-6C7C-07D34FF58CFC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Demographics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FAD44F-8584-8361-EE1A-01A1EDED898B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/>
          <p:nvPr/>
        </p:nvSpPr>
        <p:spPr>
          <a:xfrm>
            <a:off x="5829350" y="1776625"/>
            <a:ext cx="1955100" cy="2278908"/>
          </a:xfrm>
          <a:prstGeom prst="roundRect">
            <a:avLst>
              <a:gd name="adj" fmla="val 2514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sx="98000" sy="98000" algn="ctr" rotWithShape="0">
              <a:prstClr val="black">
                <a:alpha val="69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"/>
          <p:cNvSpPr/>
          <p:nvPr/>
        </p:nvSpPr>
        <p:spPr>
          <a:xfrm>
            <a:off x="3567000" y="1776625"/>
            <a:ext cx="1955100" cy="2278908"/>
          </a:xfrm>
          <a:prstGeom prst="roundRect">
            <a:avLst>
              <a:gd name="adj" fmla="val 2431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sx="98000" sy="98000" algn="ctr" rotWithShape="0">
              <a:prstClr val="black">
                <a:alpha val="69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16"/>
          <p:cNvSpPr/>
          <p:nvPr/>
        </p:nvSpPr>
        <p:spPr>
          <a:xfrm>
            <a:off x="1280400" y="1776625"/>
            <a:ext cx="1955100" cy="2278908"/>
          </a:xfrm>
          <a:prstGeom prst="roundRect">
            <a:avLst>
              <a:gd name="adj" fmla="val 2389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sx="98000" sy="98000" algn="ctr" rotWithShape="0">
              <a:prstClr val="black">
                <a:alpha val="69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"/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Team Organization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0" name="Google Shape;190;p16"/>
          <p:cNvSpPr/>
          <p:nvPr/>
        </p:nvSpPr>
        <p:spPr>
          <a:xfrm>
            <a:off x="4162500" y="1984625"/>
            <a:ext cx="764100" cy="749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 txBox="1"/>
          <p:nvPr/>
        </p:nvSpPr>
        <p:spPr>
          <a:xfrm>
            <a:off x="3594450" y="2866614"/>
            <a:ext cx="19002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Team Captain</a:t>
            </a:r>
            <a:r>
              <a:rPr lang="en" sz="15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Delegates work and strategizes</a:t>
            </a:r>
            <a:endParaRPr sz="13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2" name="Google Shape;1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112" y="2076887"/>
            <a:ext cx="564876" cy="56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6"/>
          <p:cNvSpPr/>
          <p:nvPr/>
        </p:nvSpPr>
        <p:spPr>
          <a:xfrm>
            <a:off x="1875900" y="1984625"/>
            <a:ext cx="764100" cy="749400"/>
          </a:xfrm>
          <a:prstGeom prst="ellipse">
            <a:avLst/>
          </a:prstGeom>
          <a:solidFill>
            <a:srgbClr val="FDC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 txBox="1"/>
          <p:nvPr/>
        </p:nvSpPr>
        <p:spPr>
          <a:xfrm>
            <a:off x="1296151" y="2866614"/>
            <a:ext cx="19551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76763"/>
                </a:solidFill>
                <a:latin typeface="Fredoka One"/>
                <a:ea typeface="Fredoka One"/>
                <a:cs typeface="Fredoka One"/>
                <a:sym typeface="Fredoka One"/>
              </a:rPr>
              <a:t>Builders</a:t>
            </a:r>
            <a:r>
              <a:rPr lang="en" dirty="0">
                <a:solidFill>
                  <a:srgbClr val="F7676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>
              <a:solidFill>
                <a:srgbClr val="F76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Build mechanisms and manage robots</a:t>
            </a:r>
            <a:endParaRPr sz="13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6" name="Google Shape;1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675" y="2125815"/>
            <a:ext cx="454550" cy="4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6"/>
          <p:cNvSpPr/>
          <p:nvPr/>
        </p:nvSpPr>
        <p:spPr>
          <a:xfrm>
            <a:off x="6420933" y="1984625"/>
            <a:ext cx="764100" cy="749400"/>
          </a:xfrm>
          <a:prstGeom prst="ellipse">
            <a:avLst/>
          </a:prstGeom>
          <a:solidFill>
            <a:srgbClr val="FDC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/>
          <p:nvPr/>
        </p:nvSpPr>
        <p:spPr>
          <a:xfrm>
            <a:off x="5828321" y="2916079"/>
            <a:ext cx="1955100" cy="93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76763"/>
                </a:solidFill>
                <a:latin typeface="Fredoka One"/>
                <a:ea typeface="Fredoka One"/>
                <a:cs typeface="Fredoka One"/>
                <a:sym typeface="Fredoka One"/>
              </a:rPr>
              <a:t>Coders</a:t>
            </a: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Code/test robots</a:t>
            </a:r>
            <a:endParaRPr sz="13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0" name="Google Shape;2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0833" y="2108436"/>
            <a:ext cx="484300" cy="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AA6CDD-85E1-79F8-D322-76EF622CDBCE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6FA0A26B-090A-E807-3AF8-932E54F6745B}"/>
              </a:ext>
            </a:extLst>
          </p:cNvPr>
          <p:cNvSpPr/>
          <p:nvPr/>
        </p:nvSpPr>
        <p:spPr>
          <a:xfrm rot="5400000">
            <a:off x="4461679" y="2857667"/>
            <a:ext cx="115357" cy="1865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39292A-6D86-C41A-EF36-1F85A4BC266A}"/>
              </a:ext>
            </a:extLst>
          </p:cNvPr>
          <p:cNvSpPr/>
          <p:nvPr/>
        </p:nvSpPr>
        <p:spPr>
          <a:xfrm>
            <a:off x="5593008" y="2355487"/>
            <a:ext cx="118872" cy="11271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7D9C9A-CF13-FE08-0627-3CD38D899696}"/>
              </a:ext>
            </a:extLst>
          </p:cNvPr>
          <p:cNvSpPr/>
          <p:nvPr/>
        </p:nvSpPr>
        <p:spPr>
          <a:xfrm rot="5400000">
            <a:off x="4514319" y="1123738"/>
            <a:ext cx="115355" cy="1865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D50884-B6D4-23E5-F718-7766B07E171A}"/>
              </a:ext>
            </a:extLst>
          </p:cNvPr>
          <p:cNvSpPr/>
          <p:nvPr/>
        </p:nvSpPr>
        <p:spPr>
          <a:xfrm>
            <a:off x="3333459" y="2377068"/>
            <a:ext cx="118873" cy="11055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" name="Google Shape;2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999" y="2489379"/>
            <a:ext cx="859342" cy="85934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207" name="Google Shape;207;p17"/>
          <p:cNvSpPr/>
          <p:nvPr/>
        </p:nvSpPr>
        <p:spPr>
          <a:xfrm>
            <a:off x="3020675" y="1725824"/>
            <a:ext cx="745500" cy="7083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>
            <a:off x="3020675" y="3436264"/>
            <a:ext cx="745500" cy="708300"/>
          </a:xfrm>
          <a:prstGeom prst="ellipse">
            <a:avLst/>
          </a:prstGeom>
          <a:solidFill>
            <a:srgbClr val="FDC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7"/>
          <p:cNvSpPr/>
          <p:nvPr/>
        </p:nvSpPr>
        <p:spPr>
          <a:xfrm>
            <a:off x="5292900" y="3436264"/>
            <a:ext cx="745500" cy="7083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/>
          <p:nvPr/>
        </p:nvSpPr>
        <p:spPr>
          <a:xfrm>
            <a:off x="5292888" y="1725824"/>
            <a:ext cx="745500" cy="708300"/>
          </a:xfrm>
          <a:prstGeom prst="ellipse">
            <a:avLst/>
          </a:prstGeom>
          <a:solidFill>
            <a:srgbClr val="FDCD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"/>
          <p:cNvSpPr txBox="1"/>
          <p:nvPr/>
        </p:nvSpPr>
        <p:spPr>
          <a:xfrm>
            <a:off x="1203913" y="3382077"/>
            <a:ext cx="163085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Build prototypes 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and improve upon them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2" name="Google Shape;212;p17"/>
          <p:cNvSpPr txBox="1"/>
          <p:nvPr/>
        </p:nvSpPr>
        <p:spPr>
          <a:xfrm>
            <a:off x="1108125" y="1667660"/>
            <a:ext cx="172308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Develop and implement effective designs</a:t>
            </a:r>
            <a:endParaRPr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17"/>
          <p:cNvSpPr txBox="1"/>
          <p:nvPr/>
        </p:nvSpPr>
        <p:spPr>
          <a:xfrm>
            <a:off x="6227850" y="1707726"/>
            <a:ext cx="1951214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Devise an overall </a:t>
            </a:r>
            <a:endParaRPr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strategy for the game</a:t>
            </a:r>
            <a:endParaRPr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6227850" y="3482614"/>
            <a:ext cx="265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Cultivate ability 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to work as a team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15" name="Google Shape;215;p17"/>
          <p:cNvGrpSpPr/>
          <p:nvPr/>
        </p:nvGrpSpPr>
        <p:grpSpPr>
          <a:xfrm>
            <a:off x="3197161" y="1882812"/>
            <a:ext cx="392532" cy="394302"/>
            <a:chOff x="-49764975" y="3551225"/>
            <a:chExt cx="299300" cy="300650"/>
          </a:xfrm>
          <a:solidFill>
            <a:schemeClr val="accent1"/>
          </a:solidFill>
        </p:grpSpPr>
        <p:sp>
          <p:nvSpPr>
            <p:cNvPr id="216" name="Google Shape;216;p17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7"/>
          <p:cNvGrpSpPr/>
          <p:nvPr/>
        </p:nvGrpSpPr>
        <p:grpSpPr>
          <a:xfrm>
            <a:off x="3210406" y="3612001"/>
            <a:ext cx="366052" cy="356831"/>
            <a:chOff x="-31817400" y="3910025"/>
            <a:chExt cx="301675" cy="294075"/>
          </a:xfrm>
          <a:solidFill>
            <a:srgbClr val="F76763"/>
          </a:solidFill>
        </p:grpSpPr>
        <p:sp>
          <p:nvSpPr>
            <p:cNvPr id="228" name="Google Shape;228;p17"/>
            <p:cNvSpPr/>
            <p:nvPr/>
          </p:nvSpPr>
          <p:spPr>
            <a:xfrm>
              <a:off x="-31817400" y="3911550"/>
              <a:ext cx="301675" cy="292550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7"/>
          <p:cNvGrpSpPr/>
          <p:nvPr/>
        </p:nvGrpSpPr>
        <p:grpSpPr>
          <a:xfrm>
            <a:off x="5490617" y="1885341"/>
            <a:ext cx="392546" cy="391773"/>
            <a:chOff x="-31094350" y="3194000"/>
            <a:chExt cx="292225" cy="291650"/>
          </a:xfrm>
          <a:solidFill>
            <a:srgbClr val="F76763"/>
          </a:solidFill>
        </p:grpSpPr>
        <p:sp>
          <p:nvSpPr>
            <p:cNvPr id="232" name="Google Shape;232;p17"/>
            <p:cNvSpPr/>
            <p:nvPr/>
          </p:nvSpPr>
          <p:spPr>
            <a:xfrm>
              <a:off x="-31033700" y="3194000"/>
              <a:ext cx="103200" cy="34100"/>
            </a:xfrm>
            <a:custGeom>
              <a:avLst/>
              <a:gdLst/>
              <a:ahLst/>
              <a:cxnLst/>
              <a:rect l="l" t="t" r="r" b="b"/>
              <a:pathLst>
                <a:path w="4128" h="1364" extrusionOk="0">
                  <a:moveTo>
                    <a:pt x="645" y="0"/>
                  </a:moveTo>
                  <a:cubicBezTo>
                    <a:pt x="263" y="0"/>
                    <a:pt x="0" y="296"/>
                    <a:pt x="0" y="670"/>
                  </a:cubicBezTo>
                  <a:lnTo>
                    <a:pt x="0" y="1016"/>
                  </a:lnTo>
                  <a:cubicBezTo>
                    <a:pt x="0" y="1205"/>
                    <a:pt x="158" y="1363"/>
                    <a:pt x="347" y="1363"/>
                  </a:cubicBezTo>
                  <a:lnTo>
                    <a:pt x="3781" y="1363"/>
                  </a:lnTo>
                  <a:cubicBezTo>
                    <a:pt x="3970" y="1363"/>
                    <a:pt x="4127" y="1205"/>
                    <a:pt x="4127" y="1016"/>
                  </a:cubicBezTo>
                  <a:lnTo>
                    <a:pt x="4127" y="670"/>
                  </a:lnTo>
                  <a:cubicBezTo>
                    <a:pt x="4127" y="260"/>
                    <a:pt x="3812" y="8"/>
                    <a:pt x="3466" y="8"/>
                  </a:cubicBezTo>
                  <a:lnTo>
                    <a:pt x="756" y="8"/>
                  </a:lnTo>
                  <a:cubicBezTo>
                    <a:pt x="718" y="3"/>
                    <a:pt x="681" y="0"/>
                    <a:pt x="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-31042375" y="3346200"/>
              <a:ext cx="16550" cy="18150"/>
            </a:xfrm>
            <a:custGeom>
              <a:avLst/>
              <a:gdLst/>
              <a:ahLst/>
              <a:cxnLst/>
              <a:rect l="l" t="t" r="r" b="b"/>
              <a:pathLst>
                <a:path w="662" h="726" extrusionOk="0">
                  <a:moveTo>
                    <a:pt x="1" y="1"/>
                  </a:moveTo>
                  <a:lnTo>
                    <a:pt x="1" y="725"/>
                  </a:lnTo>
                  <a:lnTo>
                    <a:pt x="662" y="725"/>
                  </a:lnTo>
                  <a:lnTo>
                    <a:pt x="6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-31042375" y="32784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1" y="0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-31042375" y="3416300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1" y="1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-31094350" y="3210725"/>
              <a:ext cx="222900" cy="274925"/>
            </a:xfrm>
            <a:custGeom>
              <a:avLst/>
              <a:gdLst/>
              <a:ahLst/>
              <a:cxnLst/>
              <a:rect l="l" t="t" r="r" b="b"/>
              <a:pathLst>
                <a:path w="8916" h="10997" extrusionOk="0">
                  <a:moveTo>
                    <a:pt x="7183" y="2049"/>
                  </a:moveTo>
                  <a:cubicBezTo>
                    <a:pt x="7404" y="2049"/>
                    <a:pt x="7561" y="2206"/>
                    <a:pt x="7561" y="2395"/>
                  </a:cubicBezTo>
                  <a:cubicBezTo>
                    <a:pt x="7561" y="2584"/>
                    <a:pt x="7404" y="2742"/>
                    <a:pt x="7183" y="2742"/>
                  </a:cubicBezTo>
                  <a:lnTo>
                    <a:pt x="4474" y="2742"/>
                  </a:lnTo>
                  <a:cubicBezTo>
                    <a:pt x="4285" y="2742"/>
                    <a:pt x="4127" y="2584"/>
                    <a:pt x="4127" y="2395"/>
                  </a:cubicBezTo>
                  <a:cubicBezTo>
                    <a:pt x="4127" y="2206"/>
                    <a:pt x="4285" y="2049"/>
                    <a:pt x="4474" y="2049"/>
                  </a:cubicBezTo>
                  <a:close/>
                  <a:moveTo>
                    <a:pt x="3151" y="2017"/>
                  </a:moveTo>
                  <a:cubicBezTo>
                    <a:pt x="3340" y="2017"/>
                    <a:pt x="3497" y="2175"/>
                    <a:pt x="3497" y="2364"/>
                  </a:cubicBezTo>
                  <a:lnTo>
                    <a:pt x="3497" y="3750"/>
                  </a:lnTo>
                  <a:cubicBezTo>
                    <a:pt x="3497" y="3939"/>
                    <a:pt x="3340" y="4097"/>
                    <a:pt x="3151" y="4097"/>
                  </a:cubicBezTo>
                  <a:lnTo>
                    <a:pt x="1764" y="4097"/>
                  </a:lnTo>
                  <a:cubicBezTo>
                    <a:pt x="1575" y="4097"/>
                    <a:pt x="1418" y="3939"/>
                    <a:pt x="1418" y="3750"/>
                  </a:cubicBezTo>
                  <a:lnTo>
                    <a:pt x="1418" y="2364"/>
                  </a:lnTo>
                  <a:cubicBezTo>
                    <a:pt x="1418" y="2175"/>
                    <a:pt x="1575" y="2017"/>
                    <a:pt x="1764" y="2017"/>
                  </a:cubicBezTo>
                  <a:close/>
                  <a:moveTo>
                    <a:pt x="5860" y="3372"/>
                  </a:moveTo>
                  <a:cubicBezTo>
                    <a:pt x="6049" y="3372"/>
                    <a:pt x="6207" y="3529"/>
                    <a:pt x="6207" y="3750"/>
                  </a:cubicBezTo>
                  <a:cubicBezTo>
                    <a:pt x="6207" y="3939"/>
                    <a:pt x="6049" y="4097"/>
                    <a:pt x="5860" y="4097"/>
                  </a:cubicBezTo>
                  <a:lnTo>
                    <a:pt x="4474" y="4097"/>
                  </a:lnTo>
                  <a:cubicBezTo>
                    <a:pt x="4285" y="4097"/>
                    <a:pt x="4127" y="3939"/>
                    <a:pt x="4127" y="3750"/>
                  </a:cubicBezTo>
                  <a:cubicBezTo>
                    <a:pt x="4127" y="3529"/>
                    <a:pt x="4285" y="3372"/>
                    <a:pt x="4474" y="3372"/>
                  </a:cubicBezTo>
                  <a:close/>
                  <a:moveTo>
                    <a:pt x="7183" y="4758"/>
                  </a:moveTo>
                  <a:cubicBezTo>
                    <a:pt x="7404" y="4758"/>
                    <a:pt x="7561" y="4916"/>
                    <a:pt x="7561" y="5105"/>
                  </a:cubicBezTo>
                  <a:cubicBezTo>
                    <a:pt x="7561" y="5325"/>
                    <a:pt x="7404" y="5483"/>
                    <a:pt x="7183" y="5483"/>
                  </a:cubicBezTo>
                  <a:lnTo>
                    <a:pt x="4474" y="5483"/>
                  </a:lnTo>
                  <a:cubicBezTo>
                    <a:pt x="4285" y="5483"/>
                    <a:pt x="4127" y="5325"/>
                    <a:pt x="4127" y="5105"/>
                  </a:cubicBezTo>
                  <a:cubicBezTo>
                    <a:pt x="4127" y="4916"/>
                    <a:pt x="4285" y="4758"/>
                    <a:pt x="4474" y="4758"/>
                  </a:cubicBezTo>
                  <a:close/>
                  <a:moveTo>
                    <a:pt x="3151" y="4758"/>
                  </a:moveTo>
                  <a:cubicBezTo>
                    <a:pt x="3340" y="4758"/>
                    <a:pt x="3497" y="4916"/>
                    <a:pt x="3497" y="5105"/>
                  </a:cubicBezTo>
                  <a:lnTo>
                    <a:pt x="3497" y="6491"/>
                  </a:lnTo>
                  <a:cubicBezTo>
                    <a:pt x="3497" y="6680"/>
                    <a:pt x="3340" y="6837"/>
                    <a:pt x="3151" y="6837"/>
                  </a:cubicBezTo>
                  <a:lnTo>
                    <a:pt x="1764" y="6837"/>
                  </a:lnTo>
                  <a:cubicBezTo>
                    <a:pt x="1575" y="6837"/>
                    <a:pt x="1418" y="6680"/>
                    <a:pt x="1418" y="6491"/>
                  </a:cubicBezTo>
                  <a:lnTo>
                    <a:pt x="1418" y="5105"/>
                  </a:lnTo>
                  <a:cubicBezTo>
                    <a:pt x="1418" y="4916"/>
                    <a:pt x="1575" y="4758"/>
                    <a:pt x="1764" y="4758"/>
                  </a:cubicBezTo>
                  <a:close/>
                  <a:moveTo>
                    <a:pt x="5860" y="6144"/>
                  </a:moveTo>
                  <a:cubicBezTo>
                    <a:pt x="6049" y="6144"/>
                    <a:pt x="6207" y="6302"/>
                    <a:pt x="6207" y="6491"/>
                  </a:cubicBezTo>
                  <a:cubicBezTo>
                    <a:pt x="6207" y="6680"/>
                    <a:pt x="6049" y="6837"/>
                    <a:pt x="5860" y="6837"/>
                  </a:cubicBezTo>
                  <a:lnTo>
                    <a:pt x="4474" y="6837"/>
                  </a:lnTo>
                  <a:cubicBezTo>
                    <a:pt x="4285" y="6837"/>
                    <a:pt x="4127" y="6680"/>
                    <a:pt x="4127" y="6491"/>
                  </a:cubicBezTo>
                  <a:cubicBezTo>
                    <a:pt x="4127" y="6302"/>
                    <a:pt x="4285" y="6144"/>
                    <a:pt x="4474" y="6144"/>
                  </a:cubicBezTo>
                  <a:close/>
                  <a:moveTo>
                    <a:pt x="7183" y="7562"/>
                  </a:moveTo>
                  <a:cubicBezTo>
                    <a:pt x="7404" y="7562"/>
                    <a:pt x="7561" y="7720"/>
                    <a:pt x="7561" y="7909"/>
                  </a:cubicBezTo>
                  <a:cubicBezTo>
                    <a:pt x="7561" y="8098"/>
                    <a:pt x="7404" y="8255"/>
                    <a:pt x="7183" y="8255"/>
                  </a:cubicBezTo>
                  <a:lnTo>
                    <a:pt x="4474" y="8255"/>
                  </a:lnTo>
                  <a:cubicBezTo>
                    <a:pt x="4285" y="8255"/>
                    <a:pt x="4127" y="8098"/>
                    <a:pt x="4127" y="7909"/>
                  </a:cubicBezTo>
                  <a:cubicBezTo>
                    <a:pt x="4127" y="7720"/>
                    <a:pt x="4285" y="7562"/>
                    <a:pt x="4474" y="7562"/>
                  </a:cubicBezTo>
                  <a:close/>
                  <a:moveTo>
                    <a:pt x="3151" y="7531"/>
                  </a:moveTo>
                  <a:cubicBezTo>
                    <a:pt x="3340" y="7531"/>
                    <a:pt x="3497" y="7657"/>
                    <a:pt x="3497" y="7877"/>
                  </a:cubicBezTo>
                  <a:lnTo>
                    <a:pt x="3497" y="9232"/>
                  </a:lnTo>
                  <a:cubicBezTo>
                    <a:pt x="3497" y="9452"/>
                    <a:pt x="3340" y="9610"/>
                    <a:pt x="3151" y="9610"/>
                  </a:cubicBezTo>
                  <a:lnTo>
                    <a:pt x="1764" y="9610"/>
                  </a:lnTo>
                  <a:cubicBezTo>
                    <a:pt x="1575" y="9610"/>
                    <a:pt x="1418" y="9452"/>
                    <a:pt x="1418" y="9232"/>
                  </a:cubicBezTo>
                  <a:lnTo>
                    <a:pt x="1418" y="7877"/>
                  </a:lnTo>
                  <a:cubicBezTo>
                    <a:pt x="1418" y="7657"/>
                    <a:pt x="1575" y="7531"/>
                    <a:pt x="1764" y="7531"/>
                  </a:cubicBezTo>
                  <a:close/>
                  <a:moveTo>
                    <a:pt x="5860" y="8885"/>
                  </a:moveTo>
                  <a:cubicBezTo>
                    <a:pt x="6049" y="8885"/>
                    <a:pt x="6207" y="9043"/>
                    <a:pt x="6207" y="9232"/>
                  </a:cubicBezTo>
                  <a:cubicBezTo>
                    <a:pt x="6207" y="9452"/>
                    <a:pt x="6049" y="9610"/>
                    <a:pt x="5860" y="9610"/>
                  </a:cubicBezTo>
                  <a:lnTo>
                    <a:pt x="4474" y="9610"/>
                  </a:lnTo>
                  <a:cubicBezTo>
                    <a:pt x="4285" y="9610"/>
                    <a:pt x="4127" y="9452"/>
                    <a:pt x="4127" y="9232"/>
                  </a:cubicBezTo>
                  <a:cubicBezTo>
                    <a:pt x="4127" y="9043"/>
                    <a:pt x="4285" y="8885"/>
                    <a:pt x="4474" y="8885"/>
                  </a:cubicBezTo>
                  <a:close/>
                  <a:moveTo>
                    <a:pt x="1040" y="1"/>
                  </a:moveTo>
                  <a:cubicBezTo>
                    <a:pt x="504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32" y="10524"/>
                    <a:pt x="504" y="10996"/>
                    <a:pt x="1040" y="10996"/>
                  </a:cubicBezTo>
                  <a:lnTo>
                    <a:pt x="7908" y="10996"/>
                  </a:lnTo>
                  <a:cubicBezTo>
                    <a:pt x="8444" y="10996"/>
                    <a:pt x="8916" y="10524"/>
                    <a:pt x="8916" y="9956"/>
                  </a:cubicBezTo>
                  <a:lnTo>
                    <a:pt x="8916" y="1009"/>
                  </a:lnTo>
                  <a:cubicBezTo>
                    <a:pt x="8916" y="473"/>
                    <a:pt x="8444" y="1"/>
                    <a:pt x="7908" y="1"/>
                  </a:cubicBezTo>
                  <a:lnTo>
                    <a:pt x="7183" y="1"/>
                  </a:lnTo>
                  <a:lnTo>
                    <a:pt x="7183" y="347"/>
                  </a:lnTo>
                  <a:cubicBezTo>
                    <a:pt x="7183" y="915"/>
                    <a:pt x="6711" y="1387"/>
                    <a:pt x="6175" y="1387"/>
                  </a:cubicBezTo>
                  <a:lnTo>
                    <a:pt x="2741" y="1387"/>
                  </a:lnTo>
                  <a:cubicBezTo>
                    <a:pt x="2206" y="1387"/>
                    <a:pt x="1733" y="915"/>
                    <a:pt x="1733" y="347"/>
                  </a:cubicBezTo>
                  <a:lnTo>
                    <a:pt x="17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-30853350" y="3295000"/>
              <a:ext cx="51225" cy="104000"/>
            </a:xfrm>
            <a:custGeom>
              <a:avLst/>
              <a:gdLst/>
              <a:ahLst/>
              <a:cxnLst/>
              <a:rect l="l" t="t" r="r" b="b"/>
              <a:pathLst>
                <a:path w="2049" h="4160" extrusionOk="0">
                  <a:moveTo>
                    <a:pt x="1" y="1"/>
                  </a:moveTo>
                  <a:lnTo>
                    <a:pt x="1" y="4160"/>
                  </a:lnTo>
                  <a:lnTo>
                    <a:pt x="2049" y="4160"/>
                  </a:lnTo>
                  <a:lnTo>
                    <a:pt x="2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-30853350" y="3227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048"/>
                  </a:lnTo>
                  <a:lnTo>
                    <a:pt x="2049" y="2048"/>
                  </a:lnTo>
                  <a:lnTo>
                    <a:pt x="2049" y="1040"/>
                  </a:ln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-30851775" y="3416300"/>
              <a:ext cx="46500" cy="51225"/>
            </a:xfrm>
            <a:custGeom>
              <a:avLst/>
              <a:gdLst/>
              <a:ahLst/>
              <a:cxnLst/>
              <a:rect l="l" t="t" r="r" b="b"/>
              <a:pathLst>
                <a:path w="1860" h="2049" extrusionOk="0">
                  <a:moveTo>
                    <a:pt x="1" y="1"/>
                  </a:moveTo>
                  <a:lnTo>
                    <a:pt x="599" y="1796"/>
                  </a:lnTo>
                  <a:cubicBezTo>
                    <a:pt x="694" y="1985"/>
                    <a:pt x="788" y="2048"/>
                    <a:pt x="946" y="2048"/>
                  </a:cubicBezTo>
                  <a:cubicBezTo>
                    <a:pt x="1103" y="2048"/>
                    <a:pt x="1229" y="1985"/>
                    <a:pt x="1261" y="1796"/>
                  </a:cubicBezTo>
                  <a:lnTo>
                    <a:pt x="18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17"/>
          <p:cNvGrpSpPr/>
          <p:nvPr/>
        </p:nvGrpSpPr>
        <p:grpSpPr>
          <a:xfrm>
            <a:off x="5490617" y="3615382"/>
            <a:ext cx="350079" cy="350079"/>
            <a:chOff x="583100" y="3982600"/>
            <a:chExt cx="296175" cy="296175"/>
          </a:xfrm>
          <a:solidFill>
            <a:schemeClr val="accent1"/>
          </a:solidFill>
        </p:grpSpPr>
        <p:sp>
          <p:nvSpPr>
            <p:cNvPr id="241" name="Google Shape;241;p17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9B9493DB-115A-F4C9-D24D-645F1332FBB8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Google Shape;186;p16">
            <a:extLst>
              <a:ext uri="{FF2B5EF4-FFF2-40B4-BE49-F238E27FC236}">
                <a16:creationId xmlns:a16="http://schemas.microsoft.com/office/drawing/2014/main" id="{AB803551-3063-5F4D-7EC9-A8F66B44CADF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Learning Goals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E2BE075-FBEB-6225-06E3-84DC39FADF5B}"/>
              </a:ext>
            </a:extLst>
          </p:cNvPr>
          <p:cNvSpPr/>
          <p:nvPr/>
        </p:nvSpPr>
        <p:spPr>
          <a:xfrm>
            <a:off x="2775291" y="2430841"/>
            <a:ext cx="3600110" cy="1309898"/>
          </a:xfrm>
          <a:prstGeom prst="triangle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Google Shape;253;p18"/>
          <p:cNvSpPr/>
          <p:nvPr/>
        </p:nvSpPr>
        <p:spPr>
          <a:xfrm>
            <a:off x="240950" y="722825"/>
            <a:ext cx="335100" cy="26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8"/>
          <p:cNvSpPr/>
          <p:nvPr/>
        </p:nvSpPr>
        <p:spPr>
          <a:xfrm>
            <a:off x="694250" y="529525"/>
            <a:ext cx="146700" cy="125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8"/>
          <p:cNvSpPr/>
          <p:nvPr/>
        </p:nvSpPr>
        <p:spPr>
          <a:xfrm>
            <a:off x="8815875" y="4496900"/>
            <a:ext cx="98700" cy="81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8"/>
          <p:cNvSpPr txBox="1"/>
          <p:nvPr/>
        </p:nvSpPr>
        <p:spPr>
          <a:xfrm>
            <a:off x="2280405" y="3649606"/>
            <a:ext cx="458318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Ex.</a:t>
            </a: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When we have conflicting designs/strategies</a:t>
            </a:r>
            <a:endParaRPr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Discussion &amp; Majority Rule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8" name="Google Shape;2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350" y="1533337"/>
            <a:ext cx="1401300" cy="14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C5D003-10F6-EC16-E5C4-B9C475022C40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86;p16">
            <a:extLst>
              <a:ext uri="{FF2B5EF4-FFF2-40B4-BE49-F238E27FC236}">
                <a16:creationId xmlns:a16="http://schemas.microsoft.com/office/drawing/2014/main" id="{87338FE6-B5A9-5C32-0FCF-131A120D74C1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Resolving Conflicts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"/>
          <p:cNvSpPr/>
          <p:nvPr/>
        </p:nvSpPr>
        <p:spPr>
          <a:xfrm rot="10800000">
            <a:off x="1001738" y="3278104"/>
            <a:ext cx="164239" cy="164258"/>
          </a:xfrm>
          <a:custGeom>
            <a:avLst/>
            <a:gdLst/>
            <a:ahLst/>
            <a:cxnLst/>
            <a:rect l="l" t="t" r="r" b="b"/>
            <a:pathLst>
              <a:path w="3670" h="3671" extrusionOk="0">
                <a:moveTo>
                  <a:pt x="1835" y="1"/>
                </a:moveTo>
                <a:cubicBezTo>
                  <a:pt x="834" y="1"/>
                  <a:pt x="0" y="835"/>
                  <a:pt x="0" y="1836"/>
                </a:cubicBezTo>
                <a:cubicBezTo>
                  <a:pt x="0" y="2870"/>
                  <a:pt x="834" y="3670"/>
                  <a:pt x="1835" y="3670"/>
                </a:cubicBezTo>
                <a:cubicBezTo>
                  <a:pt x="2836" y="3670"/>
                  <a:pt x="3669" y="2870"/>
                  <a:pt x="3669" y="1836"/>
                </a:cubicBezTo>
                <a:cubicBezTo>
                  <a:pt x="3669" y="835"/>
                  <a:pt x="2836" y="1"/>
                  <a:pt x="18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795027" y="1785919"/>
            <a:ext cx="22542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500" dirty="0">
                <a:solidFill>
                  <a:schemeClr val="accent1"/>
                </a:solidFill>
                <a:latin typeface="Fredoka One"/>
                <a:ea typeface="Raleway"/>
                <a:cs typeface="Raleway"/>
                <a:sym typeface="Fredoka One"/>
              </a:rPr>
              <a:t>Concept</a:t>
            </a:r>
          </a:p>
          <a:p>
            <a:pPr algn="ctr"/>
            <a:endParaRPr lang="en" sz="600" dirty="0">
              <a:solidFill>
                <a:schemeClr val="dk1"/>
              </a:solidFill>
              <a:latin typeface="Raleway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Discuss and decide </a:t>
            </a:r>
            <a:endParaRPr sz="12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on a base design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563AB3-FA54-0811-3233-D72F0D8F0D3A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186;p16">
            <a:extLst>
              <a:ext uri="{FF2B5EF4-FFF2-40B4-BE49-F238E27FC236}">
                <a16:creationId xmlns:a16="http://schemas.microsoft.com/office/drawing/2014/main" id="{D50D4D21-66B5-9085-5062-D56826E84D90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Project Iteration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FF7145-96A6-5358-D3F6-A254609D08C0}"/>
              </a:ext>
            </a:extLst>
          </p:cNvPr>
          <p:cNvSpPr/>
          <p:nvPr/>
        </p:nvSpPr>
        <p:spPr>
          <a:xfrm>
            <a:off x="1033518" y="2959139"/>
            <a:ext cx="1792789" cy="164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3CD1A1-0E3D-0990-E46C-86BD2B1121C7}"/>
              </a:ext>
            </a:extLst>
          </p:cNvPr>
          <p:cNvGrpSpPr/>
          <p:nvPr/>
        </p:nvGrpSpPr>
        <p:grpSpPr>
          <a:xfrm rot="10800000">
            <a:off x="2826306" y="2961189"/>
            <a:ext cx="1792789" cy="405089"/>
            <a:chOff x="397299" y="2413048"/>
            <a:chExt cx="1998768" cy="405089"/>
          </a:xfrm>
          <a:solidFill>
            <a:srgbClr val="F76763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673522-546B-AF96-94A9-9EF7BFF1292E}"/>
                </a:ext>
              </a:extLst>
            </p:cNvPr>
            <p:cNvSpPr/>
            <p:nvPr/>
          </p:nvSpPr>
          <p:spPr>
            <a:xfrm>
              <a:off x="397299" y="2653879"/>
              <a:ext cx="1998768" cy="1642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385D34AB-3D44-6F9D-7AB8-51B4D2F6A5C3}"/>
                </a:ext>
              </a:extLst>
            </p:cNvPr>
            <p:cNvSpPr/>
            <p:nvPr/>
          </p:nvSpPr>
          <p:spPr>
            <a:xfrm>
              <a:off x="1282383" y="2413048"/>
              <a:ext cx="228600" cy="2709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Google Shape;274;p19">
            <a:extLst>
              <a:ext uri="{FF2B5EF4-FFF2-40B4-BE49-F238E27FC236}">
                <a16:creationId xmlns:a16="http://schemas.microsoft.com/office/drawing/2014/main" id="{403C0AE0-6A50-9F2C-CDEA-F0567DCCD231}"/>
              </a:ext>
            </a:extLst>
          </p:cNvPr>
          <p:cNvSpPr/>
          <p:nvPr/>
        </p:nvSpPr>
        <p:spPr>
          <a:xfrm rot="10800000">
            <a:off x="5001100" y="3278104"/>
            <a:ext cx="164239" cy="164258"/>
          </a:xfrm>
          <a:custGeom>
            <a:avLst/>
            <a:gdLst/>
            <a:ahLst/>
            <a:cxnLst/>
            <a:rect l="l" t="t" r="r" b="b"/>
            <a:pathLst>
              <a:path w="3670" h="3671" extrusionOk="0">
                <a:moveTo>
                  <a:pt x="1835" y="1"/>
                </a:moveTo>
                <a:cubicBezTo>
                  <a:pt x="834" y="1"/>
                  <a:pt x="0" y="835"/>
                  <a:pt x="0" y="1836"/>
                </a:cubicBezTo>
                <a:cubicBezTo>
                  <a:pt x="0" y="2870"/>
                  <a:pt x="834" y="3670"/>
                  <a:pt x="1835" y="3670"/>
                </a:cubicBezTo>
                <a:cubicBezTo>
                  <a:pt x="2836" y="3670"/>
                  <a:pt x="3669" y="2870"/>
                  <a:pt x="3669" y="1836"/>
                </a:cubicBezTo>
                <a:cubicBezTo>
                  <a:pt x="3669" y="835"/>
                  <a:pt x="2836" y="1"/>
                  <a:pt x="18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FBF13A-885E-5217-CD2A-7204B74ED530}"/>
              </a:ext>
            </a:extLst>
          </p:cNvPr>
          <p:cNvGrpSpPr/>
          <p:nvPr/>
        </p:nvGrpSpPr>
        <p:grpSpPr>
          <a:xfrm>
            <a:off x="4619092" y="2714313"/>
            <a:ext cx="1792789" cy="405089"/>
            <a:chOff x="397299" y="2413048"/>
            <a:chExt cx="1998768" cy="4050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BD4B77-354B-7DD9-3D80-FF951B17E6BD}"/>
                </a:ext>
              </a:extLst>
            </p:cNvPr>
            <p:cNvSpPr/>
            <p:nvPr/>
          </p:nvSpPr>
          <p:spPr>
            <a:xfrm>
              <a:off x="397299" y="2653879"/>
              <a:ext cx="1998768" cy="164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95D65A5-3312-F6C1-9020-58AA631A9D81}"/>
                </a:ext>
              </a:extLst>
            </p:cNvPr>
            <p:cNvSpPr/>
            <p:nvPr/>
          </p:nvSpPr>
          <p:spPr>
            <a:xfrm>
              <a:off x="1282383" y="2413048"/>
              <a:ext cx="228600" cy="27093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03CBC6-1E7F-E040-64DE-894F3B056288}"/>
              </a:ext>
            </a:extLst>
          </p:cNvPr>
          <p:cNvGrpSpPr/>
          <p:nvPr/>
        </p:nvGrpSpPr>
        <p:grpSpPr>
          <a:xfrm rot="10800000">
            <a:off x="6411877" y="2955144"/>
            <a:ext cx="1792790" cy="405089"/>
            <a:chOff x="397299" y="2413048"/>
            <a:chExt cx="1998768" cy="405089"/>
          </a:xfrm>
          <a:solidFill>
            <a:srgbClr val="F76763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1218E0-122C-B07B-95F4-A3C2FAAA2442}"/>
                </a:ext>
              </a:extLst>
            </p:cNvPr>
            <p:cNvSpPr/>
            <p:nvPr/>
          </p:nvSpPr>
          <p:spPr>
            <a:xfrm>
              <a:off x="397299" y="2653879"/>
              <a:ext cx="1998768" cy="1642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7C7C6B7-4EF9-B2AF-1975-F58BA06B7A27}"/>
                </a:ext>
              </a:extLst>
            </p:cNvPr>
            <p:cNvSpPr/>
            <p:nvPr/>
          </p:nvSpPr>
          <p:spPr>
            <a:xfrm>
              <a:off x="1282383" y="2413048"/>
              <a:ext cx="228600" cy="2709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C45529A-E7B1-C59D-4190-969A67B8436C}"/>
              </a:ext>
            </a:extLst>
          </p:cNvPr>
          <p:cNvSpPr/>
          <p:nvPr/>
        </p:nvSpPr>
        <p:spPr>
          <a:xfrm>
            <a:off x="1766483" y="1521459"/>
            <a:ext cx="311288" cy="309515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1" name="Google Shape;277;p19">
            <a:extLst>
              <a:ext uri="{FF2B5EF4-FFF2-40B4-BE49-F238E27FC236}">
                <a16:creationId xmlns:a16="http://schemas.microsoft.com/office/drawing/2014/main" id="{90125A08-3628-E935-A088-613310CCCBF4}"/>
              </a:ext>
            </a:extLst>
          </p:cNvPr>
          <p:cNvSpPr txBox="1"/>
          <p:nvPr/>
        </p:nvSpPr>
        <p:spPr>
          <a:xfrm>
            <a:off x="2417800" y="3756150"/>
            <a:ext cx="25833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500" dirty="0">
                <a:solidFill>
                  <a:srgbClr val="F76763"/>
                </a:solidFill>
                <a:latin typeface="Fredoka One"/>
                <a:ea typeface="Raleway"/>
                <a:cs typeface="Raleway"/>
                <a:sym typeface="Fredoka One"/>
              </a:rPr>
              <a:t>Prototype</a:t>
            </a:r>
          </a:p>
          <a:p>
            <a:pPr algn="ctr"/>
            <a:endParaRPr lang="en" sz="600" dirty="0">
              <a:solidFill>
                <a:schemeClr val="dk1"/>
              </a:solidFill>
              <a:latin typeface="Raleway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Build skeleton, attach mechanisms, write basic code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2F1DB3-3E6D-F79B-101E-501646D8785A}"/>
              </a:ext>
            </a:extLst>
          </p:cNvPr>
          <p:cNvSpPr/>
          <p:nvPr/>
        </p:nvSpPr>
        <p:spPr>
          <a:xfrm>
            <a:off x="3553806" y="3489918"/>
            <a:ext cx="311288" cy="309515"/>
          </a:xfrm>
          <a:prstGeom prst="ellipse">
            <a:avLst/>
          </a:prstGeom>
          <a:noFill/>
          <a:ln w="15875">
            <a:solidFill>
              <a:srgbClr val="F76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76763"/>
                </a:solidFill>
              </a:rPr>
              <a:t>2</a:t>
            </a:r>
          </a:p>
        </p:txBody>
      </p:sp>
      <p:sp>
        <p:nvSpPr>
          <p:cNvPr id="43" name="Google Shape;277;p19">
            <a:extLst>
              <a:ext uri="{FF2B5EF4-FFF2-40B4-BE49-F238E27FC236}">
                <a16:creationId xmlns:a16="http://schemas.microsoft.com/office/drawing/2014/main" id="{39B5C440-1F37-63D9-FF08-3476211C38CD}"/>
              </a:ext>
            </a:extLst>
          </p:cNvPr>
          <p:cNvSpPr txBox="1"/>
          <p:nvPr/>
        </p:nvSpPr>
        <p:spPr>
          <a:xfrm>
            <a:off x="6008717" y="3756150"/>
            <a:ext cx="25833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500" dirty="0">
                <a:solidFill>
                  <a:srgbClr val="F76763"/>
                </a:solidFill>
                <a:latin typeface="Fredoka One"/>
                <a:ea typeface="Raleway"/>
                <a:cs typeface="Raleway"/>
                <a:sym typeface="Fredoka One"/>
              </a:rPr>
              <a:t>Testing</a:t>
            </a:r>
          </a:p>
          <a:p>
            <a:pPr algn="ctr"/>
            <a:endParaRPr lang="en" sz="600" dirty="0">
              <a:solidFill>
                <a:schemeClr val="dk1"/>
              </a:solidFill>
              <a:latin typeface="Raleway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Optimize code, ensure consistency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CD8E402-420C-8C7A-F679-CE6E6A41A6BF}"/>
              </a:ext>
            </a:extLst>
          </p:cNvPr>
          <p:cNvSpPr/>
          <p:nvPr/>
        </p:nvSpPr>
        <p:spPr>
          <a:xfrm>
            <a:off x="7144723" y="3484088"/>
            <a:ext cx="311288" cy="309515"/>
          </a:xfrm>
          <a:prstGeom prst="ellipse">
            <a:avLst/>
          </a:prstGeom>
          <a:noFill/>
          <a:ln w="15875">
            <a:solidFill>
              <a:srgbClr val="F76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76763"/>
                </a:solidFill>
              </a:rPr>
              <a:t>4</a:t>
            </a:r>
          </a:p>
        </p:txBody>
      </p:sp>
      <p:sp>
        <p:nvSpPr>
          <p:cNvPr id="45" name="Google Shape;277;p19">
            <a:extLst>
              <a:ext uri="{FF2B5EF4-FFF2-40B4-BE49-F238E27FC236}">
                <a16:creationId xmlns:a16="http://schemas.microsoft.com/office/drawing/2014/main" id="{17342897-E114-F345-8198-DB0515047827}"/>
              </a:ext>
            </a:extLst>
          </p:cNvPr>
          <p:cNvSpPr txBox="1"/>
          <p:nvPr/>
        </p:nvSpPr>
        <p:spPr>
          <a:xfrm>
            <a:off x="4274090" y="1785919"/>
            <a:ext cx="2463405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500" dirty="0">
                <a:solidFill>
                  <a:schemeClr val="accent1"/>
                </a:solidFill>
                <a:latin typeface="Fredoka One"/>
                <a:ea typeface="Raleway"/>
                <a:cs typeface="Raleway"/>
                <a:sym typeface="Fredoka One"/>
              </a:rPr>
              <a:t>Refining</a:t>
            </a:r>
          </a:p>
          <a:p>
            <a:pPr algn="ctr"/>
            <a:endParaRPr lang="en-US" sz="600" dirty="0">
              <a:solidFill>
                <a:schemeClr val="accent1"/>
              </a:solidFill>
              <a:latin typeface="Fredoka One"/>
              <a:ea typeface="Raleway"/>
              <a:cs typeface="Raleway"/>
              <a:sym typeface="Fredok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Improve mechanisms, ensure there are no interferences</a:t>
            </a:r>
            <a:endParaRPr lang="en-US"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90AE483-0BA7-B12F-334D-70926FEF0A7E}"/>
              </a:ext>
            </a:extLst>
          </p:cNvPr>
          <p:cNvSpPr/>
          <p:nvPr/>
        </p:nvSpPr>
        <p:spPr>
          <a:xfrm>
            <a:off x="5350148" y="1521458"/>
            <a:ext cx="311288" cy="309515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8F874D3B-3766-3847-A954-11D08A8BDCB9}"/>
              </a:ext>
            </a:extLst>
          </p:cNvPr>
          <p:cNvSpPr/>
          <p:nvPr/>
        </p:nvSpPr>
        <p:spPr>
          <a:xfrm>
            <a:off x="1819606" y="2708494"/>
            <a:ext cx="205042" cy="27093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6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C9150-6059-BDC6-F4DD-21927BAC55A2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186;p16">
            <a:extLst>
              <a:ext uri="{FF2B5EF4-FFF2-40B4-BE49-F238E27FC236}">
                <a16:creationId xmlns:a16="http://schemas.microsoft.com/office/drawing/2014/main" id="{E4FC282A-A4F9-0A69-7848-4746282C2E9A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Initial Game Strategy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55DEE-046F-87A0-67BC-ECB17424D551}"/>
              </a:ext>
            </a:extLst>
          </p:cNvPr>
          <p:cNvGrpSpPr/>
          <p:nvPr/>
        </p:nvGrpSpPr>
        <p:grpSpPr>
          <a:xfrm>
            <a:off x="742816" y="1495660"/>
            <a:ext cx="3129456" cy="1308792"/>
            <a:chOff x="898634" y="1402877"/>
            <a:chExt cx="3129456" cy="13087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99F0EE-4391-DF25-B6CD-B8BAE30D7919}"/>
                </a:ext>
              </a:extLst>
            </p:cNvPr>
            <p:cNvSpPr/>
            <p:nvPr/>
          </p:nvSpPr>
          <p:spPr>
            <a:xfrm>
              <a:off x="898635" y="1408950"/>
              <a:ext cx="3129455" cy="1302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18A201-1C4A-885B-AEB1-6ABE62013996}"/>
                </a:ext>
              </a:extLst>
            </p:cNvPr>
            <p:cNvSpPr/>
            <p:nvPr/>
          </p:nvSpPr>
          <p:spPr>
            <a:xfrm>
              <a:off x="898634" y="1402877"/>
              <a:ext cx="3129456" cy="4338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668845-65CF-35FE-911B-C688A8115BDA}"/>
                </a:ext>
              </a:extLst>
            </p:cNvPr>
            <p:cNvSpPr txBox="1"/>
            <p:nvPr/>
          </p:nvSpPr>
          <p:spPr>
            <a:xfrm>
              <a:off x="1633475" y="1465891"/>
              <a:ext cx="1659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Roomba Bot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9BF055-70A6-A136-ABB9-D03AAEB5C103}"/>
                </a:ext>
              </a:extLst>
            </p:cNvPr>
            <p:cNvSpPr txBox="1"/>
            <p:nvPr/>
          </p:nvSpPr>
          <p:spPr>
            <a:xfrm>
              <a:off x="1245476" y="2014377"/>
              <a:ext cx="24357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Raleway" pitchFamily="2" charset="0"/>
                </a:rPr>
                <a:t>Get 3 rings onto horizontal electrophoresis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FCEEC9-61A5-CF41-164E-03F6FBF30318}"/>
              </a:ext>
            </a:extLst>
          </p:cNvPr>
          <p:cNvGrpSpPr/>
          <p:nvPr/>
        </p:nvGrpSpPr>
        <p:grpSpPr>
          <a:xfrm>
            <a:off x="742816" y="3160598"/>
            <a:ext cx="3129456" cy="1308792"/>
            <a:chOff x="898634" y="1402877"/>
            <a:chExt cx="3129456" cy="13087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25AF78-CBA6-184E-DDA7-E3DF7201A7ED}"/>
                </a:ext>
              </a:extLst>
            </p:cNvPr>
            <p:cNvSpPr/>
            <p:nvPr/>
          </p:nvSpPr>
          <p:spPr>
            <a:xfrm>
              <a:off x="898635" y="1408950"/>
              <a:ext cx="3129455" cy="1302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98000" sy="98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1505E6-7A97-B094-A422-0535B2AD07F6}"/>
                </a:ext>
              </a:extLst>
            </p:cNvPr>
            <p:cNvSpPr/>
            <p:nvPr/>
          </p:nvSpPr>
          <p:spPr>
            <a:xfrm>
              <a:off x="898634" y="1402877"/>
              <a:ext cx="3129456" cy="433806"/>
            </a:xfrm>
            <a:prstGeom prst="rect">
              <a:avLst/>
            </a:prstGeom>
            <a:solidFill>
              <a:srgbClr val="F87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71AC24-1A6A-E987-F595-57E60C513543}"/>
                </a:ext>
              </a:extLst>
            </p:cNvPr>
            <p:cNvSpPr txBox="1"/>
            <p:nvPr/>
          </p:nvSpPr>
          <p:spPr>
            <a:xfrm>
              <a:off x="1633475" y="1465891"/>
              <a:ext cx="1659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edoka One" panose="02000000000000000000" pitchFamily="2" charset="0"/>
                </a:rPr>
                <a:t>Bulldozer Bot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41A88C-2174-C9EE-3C5F-756499769905}"/>
                </a:ext>
              </a:extLst>
            </p:cNvPr>
            <p:cNvSpPr txBox="1"/>
            <p:nvPr/>
          </p:nvSpPr>
          <p:spPr>
            <a:xfrm>
              <a:off x="1158764" y="1875773"/>
              <a:ext cx="2609195" cy="764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9700" lvl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</a:pPr>
              <a:r>
                <a:rPr lang="en" sz="1300" dirty="0">
                  <a:latin typeface="Raleway"/>
                  <a:ea typeface="Raleway"/>
                  <a:cs typeface="Raleway"/>
                  <a:sym typeface="Raleway"/>
                </a:rPr>
                <a:t>Push/scoop poms into the transporter and drag everything to starting box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47166-C567-F2C1-45CD-A9A3FC0A6ED6}"/>
              </a:ext>
            </a:extLst>
          </p:cNvPr>
          <p:cNvGrpSpPr/>
          <p:nvPr/>
        </p:nvGrpSpPr>
        <p:grpSpPr>
          <a:xfrm>
            <a:off x="4196253" y="1820731"/>
            <a:ext cx="4532018" cy="2382138"/>
            <a:chOff x="4119480" y="1775626"/>
            <a:chExt cx="4704813" cy="24729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29F49E-3ADF-DFD9-48AC-4D258C93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9480" y="1775626"/>
              <a:ext cx="4704813" cy="2472963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68AF4FD-A948-8C08-5F19-B73661572D6E}"/>
                </a:ext>
              </a:extLst>
            </p:cNvPr>
            <p:cNvSpPr/>
            <p:nvPr/>
          </p:nvSpPr>
          <p:spPr>
            <a:xfrm>
              <a:off x="4351283" y="3146146"/>
              <a:ext cx="795528" cy="228600"/>
            </a:xfrm>
            <a:prstGeom prst="roundRect">
              <a:avLst>
                <a:gd name="adj" fmla="val 37665"/>
              </a:avLst>
            </a:prstGeom>
            <a:solidFill>
              <a:srgbClr val="F54541">
                <a:alpha val="2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689BA7F-FC17-3E7E-2924-5B1E4FC9509A}"/>
                </a:ext>
              </a:extLst>
            </p:cNvPr>
            <p:cNvSpPr/>
            <p:nvPr/>
          </p:nvSpPr>
          <p:spPr>
            <a:xfrm>
              <a:off x="5524812" y="3146146"/>
              <a:ext cx="2601857" cy="228600"/>
            </a:xfrm>
            <a:prstGeom prst="roundRect">
              <a:avLst>
                <a:gd name="adj" fmla="val 31938"/>
              </a:avLst>
            </a:prstGeom>
            <a:solidFill>
              <a:srgbClr val="F54541">
                <a:alpha val="2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52BD6F0-1F3A-1FAB-33DC-EBA9E4B6A468}"/>
                </a:ext>
              </a:extLst>
            </p:cNvPr>
            <p:cNvSpPr/>
            <p:nvPr/>
          </p:nvSpPr>
          <p:spPr>
            <a:xfrm>
              <a:off x="5110130" y="3065558"/>
              <a:ext cx="445163" cy="528846"/>
            </a:xfrm>
            <a:prstGeom prst="roundRect">
              <a:avLst>
                <a:gd name="adj" fmla="val 50000"/>
              </a:avLst>
            </a:prstGeom>
            <a:solidFill>
              <a:srgbClr val="00A6F0">
                <a:alpha val="2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0A56B5D-3063-2F2C-E910-90F95A9ED6FA}"/>
                </a:ext>
              </a:extLst>
            </p:cNvPr>
            <p:cNvSpPr/>
            <p:nvPr/>
          </p:nvSpPr>
          <p:spPr>
            <a:xfrm>
              <a:off x="5402580" y="3870960"/>
              <a:ext cx="601980" cy="304800"/>
            </a:xfrm>
            <a:prstGeom prst="roundRect">
              <a:avLst>
                <a:gd name="adj" fmla="val 34167"/>
              </a:avLst>
            </a:prstGeom>
            <a:solidFill>
              <a:srgbClr val="00A6F0">
                <a:alpha val="2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3FFC2BB-4BD7-0C04-F11F-D0B5A66CDA16}"/>
                </a:ext>
              </a:extLst>
            </p:cNvPr>
            <p:cNvSpPr/>
            <p:nvPr/>
          </p:nvSpPr>
          <p:spPr>
            <a:xfrm>
              <a:off x="8064854" y="2933700"/>
              <a:ext cx="591466" cy="637844"/>
            </a:xfrm>
            <a:prstGeom prst="roundRect">
              <a:avLst/>
            </a:prstGeom>
            <a:solidFill>
              <a:srgbClr val="F54541">
                <a:alpha val="26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E2766194-1E88-50DF-03FC-6A2E6A5987B2}"/>
              </a:ext>
            </a:extLst>
          </p:cNvPr>
          <p:cNvSpPr/>
          <p:nvPr/>
        </p:nvSpPr>
        <p:spPr>
          <a:xfrm>
            <a:off x="5112419" y="3710940"/>
            <a:ext cx="281709" cy="2864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aleway" pitchFamily="2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76B3128-91D4-DDE1-511B-686AEDDA9AE4}"/>
              </a:ext>
            </a:extLst>
          </p:cNvPr>
          <p:cNvSpPr/>
          <p:nvPr/>
        </p:nvSpPr>
        <p:spPr>
          <a:xfrm>
            <a:off x="4549908" y="3414610"/>
            <a:ext cx="281709" cy="286419"/>
          </a:xfrm>
          <a:prstGeom prst="ellipse">
            <a:avLst/>
          </a:prstGeom>
          <a:solidFill>
            <a:srgbClr val="F54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aleway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235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7CACA5-F8D5-AB0C-6CB0-DFC57CE4EC47}"/>
              </a:ext>
            </a:extLst>
          </p:cNvPr>
          <p:cNvGrpSpPr/>
          <p:nvPr/>
        </p:nvGrpSpPr>
        <p:grpSpPr>
          <a:xfrm>
            <a:off x="911207" y="1213948"/>
            <a:ext cx="4330977" cy="3600924"/>
            <a:chOff x="839286" y="557975"/>
            <a:chExt cx="3975104" cy="3305039"/>
          </a:xfrm>
        </p:grpSpPr>
        <p:pic>
          <p:nvPicPr>
            <p:cNvPr id="293" name="Google Shape;293;p21"/>
            <p:cNvPicPr preferRelativeResize="0"/>
            <p:nvPr/>
          </p:nvPicPr>
          <p:blipFill rotWithShape="1">
            <a:blip r:embed="rId3">
              <a:alphaModFix/>
            </a:blip>
            <a:srcRect l="8055" r="14245"/>
            <a:stretch/>
          </p:blipFill>
          <p:spPr>
            <a:xfrm rot="16200000">
              <a:off x="799178" y="1118866"/>
              <a:ext cx="2792687" cy="2695610"/>
            </a:xfrm>
            <a:prstGeom prst="rect">
              <a:avLst/>
            </a:prstGeom>
            <a:no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cxnSp>
          <p:nvCxnSpPr>
            <p:cNvPr id="294" name="Google Shape;294;p21"/>
            <p:cNvCxnSpPr>
              <a:cxnSpLocks/>
            </p:cNvCxnSpPr>
            <p:nvPr/>
          </p:nvCxnSpPr>
          <p:spPr>
            <a:xfrm flipH="1">
              <a:off x="2551851" y="910317"/>
              <a:ext cx="615540" cy="820628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95" name="Google Shape;295;p21"/>
            <p:cNvCxnSpPr>
              <a:cxnSpLocks/>
            </p:cNvCxnSpPr>
            <p:nvPr/>
          </p:nvCxnSpPr>
          <p:spPr>
            <a:xfrm>
              <a:off x="1951086" y="876623"/>
              <a:ext cx="0" cy="755767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96" name="Google Shape;296;p21"/>
            <p:cNvCxnSpPr>
              <a:cxnSpLocks/>
            </p:cNvCxnSpPr>
            <p:nvPr/>
          </p:nvCxnSpPr>
          <p:spPr>
            <a:xfrm flipH="1">
              <a:off x="2965158" y="2782854"/>
              <a:ext cx="681334" cy="0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97" name="Google Shape;297;p21"/>
            <p:cNvSpPr txBox="1"/>
            <p:nvPr/>
          </p:nvSpPr>
          <p:spPr>
            <a:xfrm>
              <a:off x="839286" y="557975"/>
              <a:ext cx="222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dirty="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Servo</a:t>
              </a:r>
              <a:endParaRPr dirty="0"/>
            </a:p>
          </p:txBody>
        </p:sp>
        <p:sp>
          <p:nvSpPr>
            <p:cNvPr id="298" name="Google Shape;298;p21"/>
            <p:cNvSpPr txBox="1"/>
            <p:nvPr/>
          </p:nvSpPr>
          <p:spPr>
            <a:xfrm>
              <a:off x="2060016" y="557975"/>
              <a:ext cx="2223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Motor</a:t>
              </a:r>
              <a:endParaRPr/>
            </a:p>
          </p:txBody>
        </p:sp>
        <p:sp>
          <p:nvSpPr>
            <p:cNvPr id="299" name="Google Shape;299;p21"/>
            <p:cNvSpPr txBox="1"/>
            <p:nvPr/>
          </p:nvSpPr>
          <p:spPr>
            <a:xfrm>
              <a:off x="3167391" y="2573356"/>
              <a:ext cx="1646999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Motor</a:t>
              </a:r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C65DA56-7CD8-55E1-559C-CFA902DE6424}"/>
              </a:ext>
            </a:extLst>
          </p:cNvPr>
          <p:cNvSpPr/>
          <p:nvPr/>
        </p:nvSpPr>
        <p:spPr>
          <a:xfrm>
            <a:off x="110066" y="101600"/>
            <a:ext cx="8923867" cy="492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Google Shape;186;p16">
            <a:extLst>
              <a:ext uri="{FF2B5EF4-FFF2-40B4-BE49-F238E27FC236}">
                <a16:creationId xmlns:a16="http://schemas.microsoft.com/office/drawing/2014/main" id="{FC7E241F-7728-7073-4218-6223E704EA40}"/>
              </a:ext>
            </a:extLst>
          </p:cNvPr>
          <p:cNvSpPr txBox="1"/>
          <p:nvPr/>
        </p:nvSpPr>
        <p:spPr>
          <a:xfrm>
            <a:off x="986850" y="490830"/>
            <a:ext cx="71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Initial Design</a:t>
            </a:r>
            <a:endParaRPr sz="2800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388AE7-1622-0BDC-25D8-ABF1FFF6B7F2}"/>
              </a:ext>
            </a:extLst>
          </p:cNvPr>
          <p:cNvGrpSpPr/>
          <p:nvPr/>
        </p:nvGrpSpPr>
        <p:grpSpPr>
          <a:xfrm>
            <a:off x="4325266" y="1772169"/>
            <a:ext cx="3898343" cy="3042702"/>
            <a:chOff x="4437714" y="1748521"/>
            <a:chExt cx="3898343" cy="3042702"/>
          </a:xfrm>
        </p:grpSpPr>
        <p:pic>
          <p:nvPicPr>
            <p:cNvPr id="292" name="Google Shape;292;p21"/>
            <p:cNvPicPr preferRelativeResize="0"/>
            <p:nvPr/>
          </p:nvPicPr>
          <p:blipFill rotWithShape="1">
            <a:blip r:embed="rId4">
              <a:alphaModFix/>
            </a:blip>
            <a:srcRect l="6921" r="15373"/>
            <a:stretch/>
          </p:blipFill>
          <p:spPr>
            <a:xfrm rot="5400000">
              <a:off x="5346238" y="1801403"/>
              <a:ext cx="3042702" cy="2936937"/>
            </a:xfrm>
            <a:prstGeom prst="rect">
              <a:avLst/>
            </a:prstGeom>
            <a:no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cxnSp>
          <p:nvCxnSpPr>
            <p:cNvPr id="25" name="Google Shape;294;p21">
              <a:extLst>
                <a:ext uri="{FF2B5EF4-FFF2-40B4-BE49-F238E27FC236}">
                  <a16:creationId xmlns:a16="http://schemas.microsoft.com/office/drawing/2014/main" id="{31BF7F2A-A988-0F26-33DE-207401D26D47}"/>
                </a:ext>
              </a:extLst>
            </p:cNvPr>
            <p:cNvCxnSpPr>
              <a:cxnSpLocks/>
            </p:cNvCxnSpPr>
            <p:nvPr/>
          </p:nvCxnSpPr>
          <p:spPr>
            <a:xfrm>
              <a:off x="5242184" y="2990719"/>
              <a:ext cx="1190147" cy="0"/>
            </a:xfrm>
            <a:prstGeom prst="straightConnector1">
              <a:avLst/>
            </a:prstGeom>
            <a:noFill/>
            <a:ln w="28575" cap="flat" cmpd="sng">
              <a:solidFill>
                <a:srgbClr val="A2C5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21075C-8C47-18C2-A719-A50D823C92C2}"/>
                </a:ext>
              </a:extLst>
            </p:cNvPr>
            <p:cNvSpPr txBox="1"/>
            <p:nvPr/>
          </p:nvSpPr>
          <p:spPr>
            <a:xfrm>
              <a:off x="4437714" y="2813181"/>
              <a:ext cx="1024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Fredoka One" panose="02000000000000000000" pitchFamily="2" charset="0"/>
                </a:rPr>
                <a:t>Claw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1920</Words>
  <Application>Microsoft Office PowerPoint</Application>
  <PresentationFormat>On-screen Show (16:9)</PresentationFormat>
  <Paragraphs>356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Raleway Medium</vt:lpstr>
      <vt:lpstr>Arial</vt:lpstr>
      <vt:lpstr>Raleway</vt:lpstr>
      <vt:lpstr>Fredoka One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김 담이</cp:lastModifiedBy>
  <cp:revision>24</cp:revision>
  <dcterms:modified xsi:type="dcterms:W3CDTF">2022-08-29T13:21:57Z</dcterms:modified>
</cp:coreProperties>
</file>